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701" r:id="rId2"/>
    <p:sldMasterId id="2147483676" r:id="rId3"/>
    <p:sldMasterId id="2147483708" r:id="rId4"/>
    <p:sldMasterId id="2147483682" r:id="rId5"/>
    <p:sldMasterId id="2147483686" r:id="rId6"/>
  </p:sldMasterIdLst>
  <p:notesMasterIdLst>
    <p:notesMasterId r:id="rId26"/>
  </p:notesMasterIdLst>
  <p:handoutMasterIdLst>
    <p:handoutMasterId r:id="rId27"/>
  </p:handoutMasterIdLst>
  <p:sldIdLst>
    <p:sldId id="271" r:id="rId7"/>
    <p:sldId id="304" r:id="rId8"/>
    <p:sldId id="314" r:id="rId9"/>
    <p:sldId id="283" r:id="rId10"/>
    <p:sldId id="315" r:id="rId11"/>
    <p:sldId id="322" r:id="rId12"/>
    <p:sldId id="326" r:id="rId13"/>
    <p:sldId id="279" r:id="rId14"/>
    <p:sldId id="323" r:id="rId15"/>
    <p:sldId id="305" r:id="rId16"/>
    <p:sldId id="325" r:id="rId17"/>
    <p:sldId id="321" r:id="rId18"/>
    <p:sldId id="297" r:id="rId19"/>
    <p:sldId id="319" r:id="rId20"/>
    <p:sldId id="318" r:id="rId21"/>
    <p:sldId id="317" r:id="rId22"/>
    <p:sldId id="324" r:id="rId23"/>
    <p:sldId id="289" r:id="rId24"/>
    <p:sldId id="293" r:id="rId25"/>
  </p:sldIdLst>
  <p:sldSz cx="9144000" cy="6858000" type="screen4x3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CEA22"/>
    <a:srgbClr val="CCFFFF"/>
    <a:srgbClr val="009A46"/>
    <a:srgbClr val="000000"/>
    <a:srgbClr val="FFB3FB"/>
    <a:srgbClr val="E8BE24"/>
    <a:srgbClr val="FFFFCD"/>
    <a:srgbClr val="A2DA8C"/>
    <a:srgbClr val="3FCFD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23" autoAdjust="0"/>
    <p:restoredTop sz="90364" autoAdjust="0"/>
  </p:normalViewPr>
  <p:slideViewPr>
    <p:cSldViewPr showGuides="1">
      <p:cViewPr varScale="1">
        <p:scale>
          <a:sx n="40" d="100"/>
          <a:sy n="40" d="100"/>
        </p:scale>
        <p:origin x="-1570" y="-72"/>
      </p:cViewPr>
      <p:guideLst>
        <p:guide orient="horz" pos="3838"/>
        <p:guide orient="horz" pos="4110"/>
        <p:guide orient="horz" pos="4065"/>
        <p:guide orient="horz" pos="3884"/>
        <p:guide orient="horz" pos="3929"/>
        <p:guide pos="5511"/>
        <p:guide pos="3243"/>
        <p:guide pos="24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0" d="100"/>
          <a:sy n="80" d="100"/>
        </p:scale>
        <p:origin x="-2022" y="-90"/>
      </p:cViewPr>
      <p:guideLst>
        <p:guide orient="horz" pos="3127"/>
        <p:guide pos="210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D3294-05EC-4D39-BBFF-8666B261E17A}" type="datetimeFigureOut">
              <a:rPr lang="en-GB" smtClean="0"/>
              <a:pPr/>
              <a:t>07/05/2015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AB52D8-2E21-4A98-A355-59730E181040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ED7B57-CA6D-4FF1-A535-EA1D295BA354}" type="datetimeFigureOut">
              <a:rPr lang="en-GB" smtClean="0"/>
              <a:pPr/>
              <a:t>07/05/2015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3AD406-C8B0-40A4-A5AA-061CDFDB8212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Pollutants monitored</a:t>
            </a:r>
            <a:r>
              <a:rPr lang="en-GB" baseline="0" dirty="0" smtClean="0"/>
              <a:t> by the 4 component networks under UKEAP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D406-C8B0-40A4-A5AA-061CDFDB8212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D406-C8B0-40A4-A5AA-061CDFDB8212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cs typeface="Arial" pitchFamily="34" charset="0"/>
              </a:rPr>
              <a:t>Primary source of NH</a:t>
            </a:r>
            <a:r>
              <a:rPr lang="en-GB" sz="1200" baseline="-25000" dirty="0" smtClean="0">
                <a:cs typeface="Arial" pitchFamily="34" charset="0"/>
              </a:rPr>
              <a:t>3</a:t>
            </a:r>
            <a:r>
              <a:rPr lang="en-GB" sz="1200" dirty="0" smtClean="0">
                <a:cs typeface="Arial" pitchFamily="34" charset="0"/>
              </a:rPr>
              <a:t> emissions is from agricultural livestock, and in particular cattle.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cs typeface="Arial" pitchFamily="34" charset="0"/>
              </a:rPr>
              <a:t>The most significant cause of reductions in recent years has been decreasing cattle, pig &amp; poultry numbers in the UK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cs typeface="Arial" pitchFamily="34" charset="0"/>
              </a:rPr>
              <a:t>Takes us to the next</a:t>
            </a:r>
            <a:r>
              <a:rPr lang="en-GB" sz="1200" baseline="0" dirty="0" smtClean="0">
                <a:cs typeface="Arial" pitchFamily="34" charset="0"/>
              </a:rPr>
              <a:t> slide: </a:t>
            </a:r>
            <a:r>
              <a:rPr lang="en-GB" sz="1200" baseline="0" dirty="0" err="1" smtClean="0">
                <a:cs typeface="Arial" pitchFamily="34" charset="0"/>
              </a:rPr>
              <a:t>classifiaction</a:t>
            </a:r>
            <a:r>
              <a:rPr lang="en-GB" sz="1200" baseline="0" dirty="0" smtClean="0">
                <a:cs typeface="Arial" pitchFamily="34" charset="0"/>
              </a:rPr>
              <a:t> of sites for conducting group analysis according to source sector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D406-C8B0-40A4-A5AA-061CDFDB8212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cs typeface="Arial" pitchFamily="34" charset="0"/>
              </a:rPr>
              <a:t>Primary source of NH</a:t>
            </a:r>
            <a:r>
              <a:rPr lang="en-GB" sz="1200" baseline="-25000" dirty="0" smtClean="0">
                <a:cs typeface="Arial" pitchFamily="34" charset="0"/>
              </a:rPr>
              <a:t>3</a:t>
            </a:r>
            <a:r>
              <a:rPr lang="en-GB" sz="1200" dirty="0" smtClean="0">
                <a:cs typeface="Arial" pitchFamily="34" charset="0"/>
              </a:rPr>
              <a:t> emissions is from agricultural livestock, and in particular cattle.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cs typeface="Arial" pitchFamily="34" charset="0"/>
              </a:rPr>
              <a:t>The most significant cause of reductions in recent years has been decreasing cattle, pig &amp; poultry numbers in the UK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cs typeface="Arial" pitchFamily="34" charset="0"/>
              </a:rPr>
              <a:t>Takes us to the next</a:t>
            </a:r>
            <a:r>
              <a:rPr lang="en-GB" sz="1200" baseline="0" dirty="0" smtClean="0">
                <a:cs typeface="Arial" pitchFamily="34" charset="0"/>
              </a:rPr>
              <a:t> slide: </a:t>
            </a:r>
            <a:r>
              <a:rPr lang="en-GB" sz="1200" baseline="0" dirty="0" err="1" smtClean="0">
                <a:cs typeface="Arial" pitchFamily="34" charset="0"/>
              </a:rPr>
              <a:t>classifiaction</a:t>
            </a:r>
            <a:r>
              <a:rPr lang="en-GB" sz="1200" baseline="0" dirty="0" smtClean="0">
                <a:cs typeface="Arial" pitchFamily="34" charset="0"/>
              </a:rPr>
              <a:t> of sites for conducting group analysis according to source sector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D406-C8B0-40A4-A5AA-061CDFDB8212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Brief</a:t>
            </a:r>
            <a:r>
              <a:rPr lang="en-GB" baseline="0" dirty="0" smtClean="0"/>
              <a:t> introduction to the 4 component networks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D406-C8B0-40A4-A5AA-061CDFDB8212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D406-C8B0-40A4-A5AA-061CDFDB8212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D406-C8B0-40A4-A5AA-061CDFDB8212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&amp; becaus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52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i="0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WHY: CLICK here TO TYPE your “why” question?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9000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cap="all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BECAUSE: click here to type your answer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728663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dirty="0" smtClean="0"/>
              <a:t>FORMAT:  WHY: as black text and in bold, remaining text as white and in regular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95288" y="5373216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FORMAT:  BECAUSE: as black text and in bold, remaining text as blue and in regular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supporting copy (32pt Arial regular).</a:t>
            </a:r>
            <a:br>
              <a:rPr lang="en-GB" dirty="0" smtClean="0"/>
            </a:br>
            <a:r>
              <a:rPr lang="en-GB" dirty="0" smtClean="0"/>
              <a:t>For intro text only – for text heavy slides use the banner topped ‘text heavy’ slide.</a:t>
            </a:r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Stock_000004025886_Smalle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6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supporting copy (32pt Arial regular).</a:t>
            </a:r>
            <a:br>
              <a:rPr lang="en-GB" dirty="0" smtClean="0"/>
            </a:br>
            <a:r>
              <a:rPr lang="en-GB" dirty="0" smtClean="0"/>
              <a:t>For intro text only – for text heavy slides use the banner topped slide.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97098"/>
            <a:ext cx="9144000" cy="1131902"/>
          </a:xfrm>
          <a:prstGeom prst="rect">
            <a:avLst/>
          </a:prstGeom>
          <a:noFill/>
        </p:spPr>
        <p:txBody>
          <a:bodyPr wrap="square" lIns="360000" tIns="360000" rIns="360000" bIns="288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</a:t>
            </a:r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elo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Stock_000004025886_Smalle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5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underneath “busy” images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2060" y="0"/>
            <a:ext cx="321940" cy="3429000"/>
          </a:xfrm>
          <a:prstGeom prst="rect">
            <a:avLst/>
          </a:prstGeom>
        </p:spPr>
        <p:txBody>
          <a:bodyPr vert="vert270" lIns="144000" tIns="108000" rIns="72000"/>
          <a:lstStyle>
            <a:lvl1pPr marL="360000"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elow image_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L_ChemistryLabs_Lancaster__30Jul2010_015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7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solidFill>
                  <a:srgbClr val="FF0000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30587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underneath “busy” images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Stock_000004025886_Smalle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5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one big, bold point to give your message impact (40pt Arial regular).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_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L_ChemistryLabs_Lancaster__30Jul2010_015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7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solidFill>
                  <a:srgbClr val="FF0000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one big, bold point to give your message impact (40pt Arial regular).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a ‘Thank you’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for your closing point and/or thank you - end all presentations with this closing slide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&amp; becaus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52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i="0" cap="all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WHY: CLICK here TO TYPE your “why” question?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9000"/>
            <a:ext cx="9144000" cy="3429000"/>
          </a:xfrm>
          <a:prstGeom prst="rect">
            <a:avLst/>
          </a:prstGeom>
          <a:noFill/>
          <a:ln>
            <a:solidFill>
              <a:srgbClr val="A2DA8C"/>
            </a:solidFill>
          </a:ln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cap="all" baseline="0">
                <a:solidFill>
                  <a:srgbClr val="A2DA8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BECAUSE: click here to type your answer</a:t>
            </a:r>
            <a:endParaRPr lang="en-GB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728663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dirty="0" smtClean="0"/>
              <a:t>FORMAT:  WHY: as black text and in bold, remaining text as white and in regular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95288" y="5373216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FORMAT:  BECAUSE: as black text and in bold, remaining text as green and in regular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supporting text (32pt Arial regular).</a:t>
            </a:r>
            <a:br>
              <a:rPr lang="en-GB" dirty="0" smtClean="0"/>
            </a:br>
            <a:r>
              <a:rPr lang="en-GB" dirty="0" smtClean="0"/>
              <a:t>For intro text only – for text heavy slides</a:t>
            </a:r>
            <a:br>
              <a:rPr lang="en-GB" dirty="0" smtClean="0"/>
            </a:br>
            <a:r>
              <a:rPr lang="en-GB" dirty="0" smtClean="0"/>
              <a:t>use the banner topped slide.</a:t>
            </a:r>
            <a:endParaRPr lang="en-GB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Wetlands_iStock_000009474263XLar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6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Click here to type your supporting text (32pt Arial regular).</a:t>
            </a:r>
            <a:br>
              <a:rPr lang="en-GB" dirty="0" smtClean="0"/>
            </a:br>
            <a:r>
              <a:rPr lang="en-GB" dirty="0" smtClean="0"/>
              <a:t>For intro text only – for text heavy slides</a:t>
            </a:r>
            <a:br>
              <a:rPr lang="en-GB" dirty="0" smtClean="0"/>
            </a:br>
            <a:r>
              <a:rPr lang="en-GB" dirty="0" smtClean="0"/>
              <a:t>use the banner topped slide.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97098"/>
            <a:ext cx="9144000" cy="1131902"/>
          </a:xfrm>
          <a:prstGeom prst="rect">
            <a:avLst/>
          </a:prstGeom>
          <a:noFill/>
        </p:spPr>
        <p:txBody>
          <a:bodyPr wrap="square" lIns="360000" tIns="360000" rIns="360000" bIns="288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</a:t>
            </a:r>
            <a:endParaRPr lang="en-GB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supporting text (32pt Arial regular).</a:t>
            </a:r>
            <a:br>
              <a:rPr lang="en-GB" dirty="0" smtClean="0"/>
            </a:br>
            <a:r>
              <a:rPr lang="en-GB" dirty="0" smtClean="0"/>
              <a:t>For intro text only – for text heavy slides</a:t>
            </a:r>
            <a:br>
              <a:rPr lang="en-GB" dirty="0" smtClean="0"/>
            </a:br>
            <a:r>
              <a:rPr lang="en-GB" dirty="0" smtClean="0"/>
              <a:t>use the banner topped ‘text heavy’ slide.</a:t>
            </a:r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elo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ern_shutterstock_2467978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5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underneath “busy” images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elow image_wet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etlands_iStock_000009474263XLar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8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underneath “busy” images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ern_shutterstock_2467978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5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Click here to type one big, bold point to give your message impact (40pt Arial regular).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_wet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etlands_iStock_000009474263XLar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one big, bold point to give your message impact (40pt Arial regular).</a:t>
            </a:r>
            <a:endParaRPr lang="en-GB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a ‘Thank you’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for your closing point and/or thank you - end all presentations with this closing slide.</a:t>
            </a:r>
            <a:endParaRPr lang="en-GB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&amp; becaus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52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i="0" cap="all" baseline="0">
                <a:solidFill>
                  <a:srgbClr val="A2DA8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WHY: CLICK here TO TYPE your “why” question?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9000"/>
            <a:ext cx="9144000" cy="3429000"/>
          </a:xfrm>
          <a:prstGeom prst="rect">
            <a:avLst/>
          </a:prstGeom>
          <a:noFill/>
          <a:ln>
            <a:solidFill>
              <a:srgbClr val="A2DA8C"/>
            </a:solidFill>
          </a:ln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cap="all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BECAUSE: click here to type your answer</a:t>
            </a:r>
            <a:endParaRPr lang="en-GB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728663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dirty="0" smtClean="0"/>
              <a:t>FORMAT:  WHY: as black text and in bold, remaining text as green and in regular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95288" y="5373216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FORMAT:  BECAUSE: as black text and in bold, remaining text as white and in regular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rgbClr val="A2DA8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supporting text (32pt Arial regular).</a:t>
            </a:r>
            <a:br>
              <a:rPr lang="en-GB" dirty="0" smtClean="0"/>
            </a:br>
            <a:r>
              <a:rPr lang="en-GB" dirty="0" smtClean="0"/>
              <a:t>For intro text only – for text heavy slides</a:t>
            </a:r>
            <a:br>
              <a:rPr lang="en-GB" dirty="0" smtClean="0"/>
            </a:br>
            <a:r>
              <a:rPr lang="en-GB" dirty="0" smtClean="0"/>
              <a:t>use the banner topped slide.</a:t>
            </a:r>
            <a:endParaRPr lang="en-GB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image_wet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etlands_iStock_000009474263XLar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7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supporting text (32pt Arial regular).</a:t>
            </a:r>
            <a:br>
              <a:rPr lang="en-GB" dirty="0" smtClean="0"/>
            </a:br>
            <a:r>
              <a:rPr lang="en-GB" dirty="0" smtClean="0"/>
              <a:t>For intro text only – for text heavy slides</a:t>
            </a:r>
            <a:br>
              <a:rPr lang="en-GB" dirty="0" smtClean="0"/>
            </a:br>
            <a:r>
              <a:rPr lang="en-GB" dirty="0" smtClean="0"/>
              <a:t>use the banner topped slide.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97098"/>
            <a:ext cx="9144000" cy="1131902"/>
          </a:xfrm>
          <a:prstGeom prst="rect">
            <a:avLst/>
          </a:prstGeom>
          <a:noFill/>
        </p:spPr>
        <p:txBody>
          <a:bodyPr wrap="square" lIns="360000" tIns="360000" rIns="360000" bIns="288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</a:t>
            </a:r>
            <a:endParaRPr lang="en-GB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und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ern_shutterstock_2467978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5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underneath “busy” images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under image_wet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etlands_iStock_000009474263XLar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7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underneath “busy” images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4025886_Smalle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supporting text (32pt Arial regular).</a:t>
            </a:r>
            <a:br>
              <a:rPr lang="en-GB" dirty="0" smtClean="0"/>
            </a:br>
            <a:r>
              <a:rPr lang="en-GB" dirty="0" smtClean="0"/>
              <a:t>For intro text only – for text heavy slides</a:t>
            </a:r>
            <a:br>
              <a:rPr lang="en-GB" dirty="0" smtClean="0"/>
            </a:br>
            <a:r>
              <a:rPr lang="en-GB" dirty="0" smtClean="0"/>
              <a:t>use the banner topped ‘text heavy’ slide.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97098"/>
            <a:ext cx="9144000" cy="1131902"/>
          </a:xfrm>
          <a:prstGeom prst="rect">
            <a:avLst/>
          </a:prstGeom>
          <a:noFill/>
        </p:spPr>
        <p:txBody>
          <a:bodyPr wrap="square" lIns="360000" tIns="360000" rIns="360000" bIns="288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ern_shutterstock_2467978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5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one big, bold point to give your message impact (40pt Arial regular).</a:t>
            </a:r>
            <a:endParaRPr lang="en-GB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_wet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etlands_iStock_000009474263XLar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6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one big, bold point to give your message impact (40pt Arial regular).</a:t>
            </a:r>
            <a:endParaRPr lang="en-GB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rgbClr val="A2DA8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a ‘Thank you’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for your closing point and/or thank you - end all presentations with this closing slide.</a:t>
            </a:r>
            <a:endParaRPr lang="en-GB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Click here to type your title – Text heavy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728663"/>
            <a:ext cx="9144000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in this ‘text heavy slide’ (use Arial 30pt regular).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If all your text won’t fit on a single slide at 30pt, you can use 24pt – PLEASE DON’T GO SMALLER. If your content still won’t fit, try to edit the copy – your slide has too much information for your audience to take in. As a last resort, you can run the copy over several slides – this isn’t ideal, but it’s better than being too small to read. 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- Bullets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728663"/>
            <a:ext cx="9144000" cy="6127750"/>
          </a:xfrm>
          <a:prstGeom prst="rect">
            <a:avLst/>
          </a:prstGeom>
          <a:noFill/>
        </p:spPr>
        <p:txBody>
          <a:bodyPr lIns="0" tIns="288000" rIns="360000" bIns="720000" anchor="t" anchorCtr="0">
            <a:normAutofit/>
          </a:bodyPr>
          <a:lstStyle>
            <a:lvl1pPr marL="712788" marR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 sz="3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1074738" indent="-361950">
              <a:spcBef>
                <a:spcPts val="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sz="2600" baseline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GB" dirty="0" smtClean="0"/>
              <a:t>Click here to add bullets (set in Arial 30pt regular).</a:t>
            </a:r>
          </a:p>
          <a:p>
            <a:pPr lvl="1"/>
            <a:r>
              <a:rPr lang="en-GB" dirty="0" smtClean="0"/>
              <a:t>Next level bullet point</a:t>
            </a:r>
          </a:p>
          <a:p>
            <a:pPr lvl="0"/>
            <a:r>
              <a:rPr lang="en-GB" dirty="0" smtClean="0"/>
              <a:t>Please keep bullets short and to the point</a:t>
            </a:r>
          </a:p>
          <a:p>
            <a:pPr lvl="1"/>
            <a:r>
              <a:rPr lang="en-GB" dirty="0" smtClean="0"/>
              <a:t>Next level bullet point</a:t>
            </a:r>
          </a:p>
          <a:p>
            <a:pPr lvl="0"/>
            <a:r>
              <a:rPr lang="en-GB" dirty="0" smtClean="0"/>
              <a:t>And try not to have more than 5 on a slide if at all possible</a:t>
            </a:r>
          </a:p>
          <a:p>
            <a:pPr lvl="0"/>
            <a:r>
              <a:rPr lang="en-GB" dirty="0" smtClean="0"/>
              <a:t>x</a:t>
            </a:r>
          </a:p>
          <a:p>
            <a:pPr lvl="0"/>
            <a:r>
              <a:rPr lang="en-GB" dirty="0" smtClean="0"/>
              <a:t>y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add object (graph, image etc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- Content</a:t>
            </a:r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728663"/>
            <a:ext cx="5076056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text. Keep it as simple as possible.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Small things make all the difference. Keeping things simple and clean makes it easier for your audience to take in what you are showing them.</a:t>
            </a:r>
            <a:br>
              <a:rPr lang="en-GB" dirty="0" smtClean="0"/>
            </a:br>
            <a:endParaRPr lang="en-GB" dirty="0" smtClean="0"/>
          </a:p>
          <a:p>
            <a:pPr lvl="0"/>
            <a:r>
              <a:rPr lang="en-GB" dirty="0" smtClean="0"/>
              <a:t>Simple slides are much easier on the eye, and give the impression of confidence and clarity.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5076825" y="744608"/>
            <a:ext cx="4065588" cy="6091709"/>
          </a:xfrm>
          <a:prstGeom prst="rect">
            <a:avLst/>
          </a:prstGeom>
        </p:spPr>
        <p:txBody>
          <a:bodyPr wrap="square" tIns="2340000" anchor="t" anchorCtr="1"/>
          <a:lstStyle>
            <a:lvl1pPr>
              <a:buNone/>
              <a:defRPr sz="16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add object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&amp; add object (graph, image etc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5076825" y="744608"/>
            <a:ext cx="4065588" cy="6091709"/>
          </a:xfrm>
          <a:prstGeom prst="rect">
            <a:avLst/>
          </a:prstGeom>
        </p:spPr>
        <p:txBody>
          <a:bodyPr wrap="square" tIns="2340000" anchor="t" anchorCtr="1"/>
          <a:lstStyle>
            <a:lvl1pPr>
              <a:buNone/>
              <a:defRPr sz="16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add object</a:t>
            </a:r>
            <a:endParaRPr lang="en-GB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- Content</a:t>
            </a:r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728663"/>
            <a:ext cx="5076056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273050" indent="-2730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2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lang="en-GB" sz="2400" kern="1200" cap="none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0"/>
            <a:r>
              <a:rPr lang="en-GB" dirty="0" smtClean="0"/>
              <a:t>Click here to type your bullet points. Use an appropriate font size &amp; avoid type overlapping the logo below.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Small things make all the difference. Keeping things simple and clean makes it easier for your audience to take in what you are showing them.</a:t>
            </a:r>
          </a:p>
          <a:p>
            <a:pPr lvl="1"/>
            <a:r>
              <a:rPr lang="en-GB" dirty="0" smtClean="0"/>
              <a:t>Next level bullet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– Blank slide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image credits here</a:t>
            </a:r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395287" y="1071969"/>
            <a:ext cx="8353426" cy="4661287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GB" dirty="0" smtClean="0"/>
              <a:t>Image only slide – click on icon to insert your image here. </a:t>
            </a:r>
            <a:br>
              <a:rPr lang="en-GB" dirty="0" smtClean="0"/>
            </a:br>
            <a:r>
              <a:rPr lang="en-GB" dirty="0" smtClean="0"/>
              <a:t>Your image will look at its very best if it is already sized to 23.2 x 12.95 cm.</a:t>
            </a:r>
            <a:endParaRPr lang="en-GB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– Image slide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– text heavy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728663"/>
            <a:ext cx="9144000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in this ‘text heavy slide’ (use Arial 30pt regular).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If all your text won’t fit on a single slide at 30pt, you can use 24pt – PLEASE DON’T GO SMALLER. If your content still won’t fit, try to edit the copy – your slide has too much information for your audience to take in. As a last resort, you can run the copy over several slides – this isn’t ideal, but it’s better than being too small to read.</a:t>
            </a:r>
            <a:endParaRPr lang="en-GB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elo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Stock_000004025886_Smalle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5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underneath “busy” images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- Bullets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016" y="728663"/>
            <a:ext cx="9107488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360363" indent="-3603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ts val="0"/>
              </a:spcBef>
              <a:spcAft>
                <a:spcPts val="600"/>
              </a:spcAft>
              <a:buSzPct val="75000"/>
              <a:buFont typeface="Arial" pitchFamily="34" charset="0"/>
              <a:buChar char="•"/>
              <a:defRPr sz="2600" baseline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GB" dirty="0" smtClean="0"/>
              <a:t>Click here to add bullets (set in Arial 30pt regular).</a:t>
            </a:r>
          </a:p>
          <a:p>
            <a:pPr lvl="1"/>
            <a:r>
              <a:rPr lang="en-GB" dirty="0" smtClean="0"/>
              <a:t>Next level bullet point</a:t>
            </a:r>
          </a:p>
          <a:p>
            <a:pPr lvl="0"/>
            <a:r>
              <a:rPr lang="en-GB" dirty="0" smtClean="0"/>
              <a:t>Please keep bullets short and to the point</a:t>
            </a:r>
          </a:p>
          <a:p>
            <a:pPr lvl="1"/>
            <a:r>
              <a:rPr lang="en-GB" dirty="0" smtClean="0"/>
              <a:t>Next level bullet point</a:t>
            </a:r>
          </a:p>
          <a:p>
            <a:pPr lvl="0"/>
            <a:r>
              <a:rPr lang="en-GB" dirty="0" smtClean="0"/>
              <a:t>And try not to have more than 5 on a slide if at all possible</a:t>
            </a:r>
          </a:p>
          <a:p>
            <a:pPr lvl="0"/>
            <a:r>
              <a:rPr lang="en-GB" dirty="0" smtClean="0"/>
              <a:t>x</a:t>
            </a:r>
          </a:p>
          <a:p>
            <a:pPr lvl="0"/>
            <a:r>
              <a:rPr lang="en-GB" dirty="0" smtClean="0"/>
              <a:t>y 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add object (graph, image etc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- Content</a:t>
            </a:r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728663"/>
            <a:ext cx="5076056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text. Keep it as simple as possible.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Small things make all the difference. Keeping things simple and clean makes it easier for your audience to take in what you are showing them.</a:t>
            </a:r>
            <a:br>
              <a:rPr lang="en-GB" dirty="0" smtClean="0"/>
            </a:br>
            <a:endParaRPr lang="en-GB" dirty="0" smtClean="0"/>
          </a:p>
          <a:p>
            <a:pPr lvl="0"/>
            <a:r>
              <a:rPr lang="en-GB" dirty="0" smtClean="0"/>
              <a:t>Simple slides are much easier on the eye, and give the impression of confidence and clarity.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5076825" y="744608"/>
            <a:ext cx="4065588" cy="6091709"/>
          </a:xfrm>
          <a:prstGeom prst="rect">
            <a:avLst/>
          </a:prstGeom>
        </p:spPr>
        <p:txBody>
          <a:bodyPr wrap="square" tIns="2340000" anchor="t" anchorCtr="1"/>
          <a:lstStyle>
            <a:lvl1pPr>
              <a:buNone/>
              <a:defRPr sz="16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add object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&amp; add object (graph, image etc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5076825" y="744608"/>
            <a:ext cx="4065588" cy="6091709"/>
          </a:xfrm>
          <a:prstGeom prst="rect">
            <a:avLst/>
          </a:prstGeom>
        </p:spPr>
        <p:txBody>
          <a:bodyPr wrap="square" tIns="2340000" anchor="t" anchorCtr="1"/>
          <a:lstStyle>
            <a:lvl1pPr>
              <a:buNone/>
              <a:defRPr sz="16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add object</a:t>
            </a:r>
            <a:endParaRPr lang="en-GB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- Content</a:t>
            </a:r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728663"/>
            <a:ext cx="5076056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273050" indent="-2730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2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lang="en-GB" sz="2400" kern="1200" cap="none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0"/>
            <a:r>
              <a:rPr lang="en-GB" dirty="0" smtClean="0"/>
              <a:t>Click here to type your bullet points. Use an appropriate font size &amp; avoid type overlapping the logo below.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Small things make all the difference. Keeping things simple and clean makes it easier for your audience to take in what you are showing them.</a:t>
            </a:r>
          </a:p>
          <a:p>
            <a:pPr lvl="1"/>
            <a:r>
              <a:rPr lang="en-GB" dirty="0" smtClean="0"/>
              <a:t>Next level bullet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– Blank slide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image credits here</a:t>
            </a:r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395287" y="1071969"/>
            <a:ext cx="8353426" cy="4661287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GB" dirty="0" smtClean="0"/>
              <a:t>Image only slide – click on icon to insert your image here.</a:t>
            </a:r>
            <a:br>
              <a:rPr lang="en-GB" dirty="0" smtClean="0"/>
            </a:br>
            <a:r>
              <a:rPr lang="en-GB" dirty="0" smtClean="0"/>
              <a:t>Your image will look at its very best if it is already sized to 23.2 x 12.95 cm.</a:t>
            </a:r>
            <a:endParaRPr lang="en-GB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– Image slide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elow image_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L_ChemistryLabs_Lancaster__30Jul2010_015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5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solidFill>
                  <a:srgbClr val="FF0000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underneath “busy” images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4025886_Smalle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5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one big, bold point to give your message impact (40pt Arial regular).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_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L_ChemistryLabs_Lancaster__30Jul2010_015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7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solidFill>
                  <a:srgbClr val="FF0000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one big, bold point to give your message impact (40pt Arial regular).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a ‘Thank’ you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for your closing point and/or thank you - end all presentations with this closing slide.</a:t>
            </a:r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&amp; becaus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52000" anchor="b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cap="all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WHY: CLICK here TO TYPE your “why” question?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9000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BECAUSE: click here to type your answer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728663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dirty="0" smtClean="0"/>
              <a:t>FORMAT:  WHY: as black text and in bold, remaining text as blue and in regular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95288" y="5373216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FORMAT:  BECAUSE: as black text and in bold, remaining text as white and in regular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5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rgbClr val="3FC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CEH_PMS_RGB.png"/>
          <p:cNvPicPr>
            <a:picLocks noChangeAspect="1"/>
          </p:cNvPicPr>
          <p:nvPr/>
        </p:nvPicPr>
        <p:blipFill>
          <a:blip r:embed="rId10" cstate="print"/>
          <a:srcRect l="10868" t="32491" r="8698" b="39833"/>
          <a:stretch>
            <a:fillRect/>
          </a:stretch>
        </p:blipFill>
        <p:spPr>
          <a:xfrm>
            <a:off x="388221" y="6087483"/>
            <a:ext cx="1800000" cy="437861"/>
          </a:xfrm>
          <a:prstGeom prst="rect">
            <a:avLst/>
          </a:prstGeom>
        </p:spPr>
      </p:pic>
      <p:pic>
        <p:nvPicPr>
          <p:cNvPr id="36" name="Picture 35" descr="NERC-logo-400px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334680" y="6086561"/>
            <a:ext cx="1401387" cy="4554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0" r:id="rId2"/>
    <p:sldLayoutId id="2147483673" r:id="rId3"/>
    <p:sldLayoutId id="2147483674" r:id="rId4"/>
    <p:sldLayoutId id="2147483773" r:id="rId5"/>
    <p:sldLayoutId id="2147483675" r:id="rId6"/>
    <p:sldLayoutId id="2147483774" r:id="rId7"/>
    <p:sldLayoutId id="2147483697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 cap="all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3FC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CEH_WO_PMS_RGB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5895" y="5570320"/>
            <a:ext cx="2240552" cy="1584000"/>
          </a:xfrm>
          <a:prstGeom prst="rect">
            <a:avLst/>
          </a:prstGeom>
        </p:spPr>
      </p:pic>
      <p:pic>
        <p:nvPicPr>
          <p:cNvPr id="9" name="Picture 8" descr="NERC_WhiteRev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63008" y="6079992"/>
            <a:ext cx="1517806" cy="46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75" r:id="rId5"/>
    <p:sldLayoutId id="2147483706" r:id="rId6"/>
    <p:sldLayoutId id="2147483776" r:id="rId7"/>
    <p:sldLayoutId id="2147483707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 cap="all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rgbClr val="A2D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CEH_PMS_RGB.png"/>
          <p:cNvPicPr>
            <a:picLocks noChangeAspect="1"/>
          </p:cNvPicPr>
          <p:nvPr/>
        </p:nvPicPr>
        <p:blipFill>
          <a:blip r:embed="rId10" cstate="print"/>
          <a:srcRect l="10868" t="32491" r="8698" b="39833"/>
          <a:stretch>
            <a:fillRect/>
          </a:stretch>
        </p:blipFill>
        <p:spPr>
          <a:xfrm>
            <a:off x="388221" y="6087483"/>
            <a:ext cx="1800000" cy="437861"/>
          </a:xfrm>
          <a:prstGeom prst="rect">
            <a:avLst/>
          </a:prstGeom>
        </p:spPr>
      </p:pic>
      <p:pic>
        <p:nvPicPr>
          <p:cNvPr id="9" name="Picture 8" descr="NERC-logo-400px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334680" y="6086561"/>
            <a:ext cx="1401387" cy="4554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94" r:id="rId3"/>
    <p:sldLayoutId id="2147483680" r:id="rId4"/>
    <p:sldLayoutId id="2147483777" r:id="rId5"/>
    <p:sldLayoutId id="2147483681" r:id="rId6"/>
    <p:sldLayoutId id="2147483778" r:id="rId7"/>
    <p:sldLayoutId id="2147483698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 cap="all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A2D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CEH_WO_PMS_RGB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5895" y="5570320"/>
            <a:ext cx="2240552" cy="1584000"/>
          </a:xfrm>
          <a:prstGeom prst="rect">
            <a:avLst/>
          </a:prstGeom>
        </p:spPr>
      </p:pic>
      <p:pic>
        <p:nvPicPr>
          <p:cNvPr id="8" name="Picture 7" descr="NERC_WhiteRev400px_PPTslides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90720" y="6092825"/>
            <a:ext cx="1440409" cy="44842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79" r:id="rId3"/>
    <p:sldLayoutId id="2147483712" r:id="rId4"/>
    <p:sldLayoutId id="2147483780" r:id="rId5"/>
    <p:sldLayoutId id="2147483713" r:id="rId6"/>
    <p:sldLayoutId id="2147483781" r:id="rId7"/>
    <p:sldLayoutId id="2147483714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 cap="all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28663"/>
          </a:xfrm>
          <a:prstGeom prst="rect">
            <a:avLst/>
          </a:prstGeom>
          <a:solidFill>
            <a:srgbClr val="3FC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CEH_PMS_RGB.png"/>
          <p:cNvPicPr>
            <a:picLocks noChangeAspect="1"/>
          </p:cNvPicPr>
          <p:nvPr/>
        </p:nvPicPr>
        <p:blipFill>
          <a:blip r:embed="rId8" cstate="print"/>
          <a:srcRect l="10868" t="32491" r="8698" b="39833"/>
          <a:stretch>
            <a:fillRect/>
          </a:stretch>
        </p:blipFill>
        <p:spPr>
          <a:xfrm>
            <a:off x="388221" y="6087483"/>
            <a:ext cx="1800000" cy="437861"/>
          </a:xfrm>
          <a:prstGeom prst="rect">
            <a:avLst/>
          </a:prstGeom>
        </p:spPr>
      </p:pic>
      <p:pic>
        <p:nvPicPr>
          <p:cNvPr id="6" name="Picture 5" descr="NERC-logo-400px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334680" y="6086561"/>
            <a:ext cx="1401387" cy="4554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9" r:id="rId2"/>
    <p:sldLayoutId id="2147483783" r:id="rId3"/>
    <p:sldLayoutId id="2147483784" r:id="rId4"/>
    <p:sldLayoutId id="2147483782" r:id="rId5"/>
    <p:sldLayoutId id="2147483715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 cap="all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28663"/>
          </a:xfrm>
          <a:prstGeom prst="rect">
            <a:avLst/>
          </a:prstGeom>
          <a:solidFill>
            <a:srgbClr val="A2D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CEH_PMS_RGB.png"/>
          <p:cNvPicPr>
            <a:picLocks noChangeAspect="1"/>
          </p:cNvPicPr>
          <p:nvPr/>
        </p:nvPicPr>
        <p:blipFill>
          <a:blip r:embed="rId8" cstate="print"/>
          <a:srcRect l="10868" t="32491" r="8698" b="39833"/>
          <a:stretch>
            <a:fillRect/>
          </a:stretch>
        </p:blipFill>
        <p:spPr>
          <a:xfrm>
            <a:off x="388221" y="6087483"/>
            <a:ext cx="1800000" cy="437861"/>
          </a:xfrm>
          <a:prstGeom prst="rect">
            <a:avLst/>
          </a:prstGeom>
        </p:spPr>
      </p:pic>
      <p:pic>
        <p:nvPicPr>
          <p:cNvPr id="6" name="Picture 5" descr="NERC-logo-400px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334680" y="6086561"/>
            <a:ext cx="1401387" cy="4554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93" r:id="rId2"/>
    <p:sldLayoutId id="2147483785" r:id="rId3"/>
    <p:sldLayoutId id="2147483786" r:id="rId4"/>
    <p:sldLayoutId id="2147483700" r:id="rId5"/>
    <p:sldLayoutId id="2147483716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 cap="all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0.jpeg"/><Relationship Id="rId7" Type="http://schemas.openxmlformats.org/officeDocument/2006/relationships/image" Target="../media/image4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5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png"/><Relationship Id="rId7" Type="http://schemas.openxmlformats.org/officeDocument/2006/relationships/image" Target="../media/image4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5.wmf"/><Relationship Id="rId5" Type="http://schemas.openxmlformats.org/officeDocument/2006/relationships/hyperlink" Target="http://pollutantdeposition.defra.gov.uk/" TargetMode="Externa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48.jpeg"/><Relationship Id="rId7" Type="http://schemas.openxmlformats.org/officeDocument/2006/relationships/image" Target="../media/image42.jpeg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1.jpeg"/><Relationship Id="rId11" Type="http://schemas.openxmlformats.org/officeDocument/2006/relationships/image" Target="../media/image41.wmf"/><Relationship Id="rId5" Type="http://schemas.openxmlformats.org/officeDocument/2006/relationships/image" Target="../media/image50.jpeg"/><Relationship Id="rId10" Type="http://schemas.openxmlformats.org/officeDocument/2006/relationships/image" Target="../media/image14.wmf"/><Relationship Id="rId4" Type="http://schemas.openxmlformats.org/officeDocument/2006/relationships/image" Target="../media/image49.jpeg"/><Relationship Id="rId9" Type="http://schemas.openxmlformats.org/officeDocument/2006/relationships/image" Target="../media/image1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2.jpeg"/><Relationship Id="rId5" Type="http://schemas.openxmlformats.org/officeDocument/2006/relationships/image" Target="cid:image001.jpg@01CDD84D.FB409ED0" TargetMode="External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ollutantdeposition.defra.gov.uk/ukeap" TargetMode="External"/><Relationship Id="rId2" Type="http://schemas.openxmlformats.org/officeDocument/2006/relationships/hyperlink" Target="http://uk-air.defra.gov.uk/" TargetMode="Externa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wmf"/><Relationship Id="rId7" Type="http://schemas.openxmlformats.org/officeDocument/2006/relationships/image" Target="../media/image16.wmf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5.wmf"/><Relationship Id="rId11" Type="http://schemas.openxmlformats.org/officeDocument/2006/relationships/image" Target="../media/image20.wmf"/><Relationship Id="rId5" Type="http://schemas.openxmlformats.org/officeDocument/2006/relationships/image" Target="../media/image14.wmf"/><Relationship Id="rId10" Type="http://schemas.openxmlformats.org/officeDocument/2006/relationships/image" Target="../media/image19.wmf"/><Relationship Id="rId4" Type="http://schemas.openxmlformats.org/officeDocument/2006/relationships/image" Target="../media/image13.wmf"/><Relationship Id="rId9" Type="http://schemas.openxmlformats.org/officeDocument/2006/relationships/image" Target="../media/image18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b="1" dirty="0" smtClean="0"/>
              <a:t>TRENDS &amp; RELATIONSHIP BETWEEN AMMONIA AND INTERACTING GASES AND AEROSOLS IN THE UK</a:t>
            </a:r>
            <a:endParaRPr lang="en-GB" sz="3600" dirty="0">
              <a:latin typeface="+mn-lt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3258000"/>
            <a:ext cx="9144000" cy="3429000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GB" sz="1600" i="1" u="sng" dirty="0" smtClean="0">
                <a:latin typeface="+mn-lt"/>
              </a:rPr>
              <a:t>YS Tang</a:t>
            </a:r>
            <a:r>
              <a:rPr lang="en-GB" sz="1600" i="1" u="sng" baseline="30000" dirty="0" smtClean="0">
                <a:latin typeface="+mn-lt"/>
              </a:rPr>
              <a:t>1</a:t>
            </a:r>
            <a:r>
              <a:rPr lang="en-GB" sz="1600" i="1" dirty="0" smtClean="0">
                <a:latin typeface="+mn-lt"/>
              </a:rPr>
              <a:t>, JN Cape</a:t>
            </a:r>
            <a:r>
              <a:rPr lang="en-GB" sz="1600" i="1" baseline="30000" dirty="0" smtClean="0">
                <a:latin typeface="+mn-lt"/>
              </a:rPr>
              <a:t>1</a:t>
            </a:r>
            <a:r>
              <a:rPr lang="en-GB" sz="1600" i="1" dirty="0" smtClean="0">
                <a:latin typeface="+mn-lt"/>
              </a:rPr>
              <a:t>, M Twigg</a:t>
            </a:r>
            <a:r>
              <a:rPr lang="en-GB" sz="1600" i="1" baseline="30000" dirty="0" smtClean="0">
                <a:latin typeface="+mn-lt"/>
              </a:rPr>
              <a:t>1</a:t>
            </a:r>
            <a:r>
              <a:rPr lang="en-GB" sz="1600" i="1" dirty="0" smtClean="0">
                <a:latin typeface="+mn-lt"/>
              </a:rPr>
              <a:t>, C DiMarco</a:t>
            </a:r>
            <a:r>
              <a:rPr lang="en-GB" sz="1600" i="1" baseline="30000" dirty="0" smtClean="0">
                <a:latin typeface="+mn-lt"/>
              </a:rPr>
              <a:t>1</a:t>
            </a:r>
            <a:r>
              <a:rPr lang="en-GB" sz="1600" i="1" dirty="0" smtClean="0">
                <a:latin typeface="+mn-lt"/>
              </a:rPr>
              <a:t>, E Nemitz</a:t>
            </a:r>
            <a:r>
              <a:rPr lang="en-GB" sz="1600" i="1" baseline="30000" dirty="0" smtClean="0">
                <a:latin typeface="+mn-lt"/>
              </a:rPr>
              <a:t>1</a:t>
            </a:r>
            <a:r>
              <a:rPr lang="en-GB" sz="1600" i="1" dirty="0" smtClean="0">
                <a:latin typeface="+mn-lt"/>
              </a:rPr>
              <a:t>, WJ Bealey</a:t>
            </a:r>
            <a:r>
              <a:rPr lang="en-GB" sz="1600" i="1" baseline="30000" dirty="0" smtClean="0">
                <a:latin typeface="+mn-lt"/>
              </a:rPr>
              <a:t>1</a:t>
            </a:r>
            <a:r>
              <a:rPr lang="en-GB" sz="1600" i="1" dirty="0" smtClean="0">
                <a:latin typeface="+mn-lt"/>
              </a:rPr>
              <a:t>, D Leaver</a:t>
            </a:r>
            <a:r>
              <a:rPr lang="en-GB" sz="1600" i="1" baseline="30000" dirty="0" smtClean="0">
                <a:latin typeface="+mn-lt"/>
              </a:rPr>
              <a:t>1</a:t>
            </a:r>
            <a:r>
              <a:rPr lang="en-GB" sz="1600" i="1" dirty="0" smtClean="0">
                <a:latin typeface="+mn-lt"/>
              </a:rPr>
              <a:t>, J Poskitt</a:t>
            </a:r>
            <a:r>
              <a:rPr lang="en-GB" sz="1600" i="1" baseline="30000" dirty="0" smtClean="0">
                <a:latin typeface="+mn-lt"/>
              </a:rPr>
              <a:t>2</a:t>
            </a:r>
            <a:r>
              <a:rPr lang="en-GB" sz="1600" i="1" dirty="0" smtClean="0">
                <a:latin typeface="+mn-lt"/>
              </a:rPr>
              <a:t>, S Beith</a:t>
            </a:r>
            <a:r>
              <a:rPr lang="en-GB" sz="1600" i="1" baseline="30000" dirty="0" smtClean="0">
                <a:latin typeface="+mn-lt"/>
              </a:rPr>
              <a:t>2</a:t>
            </a:r>
            <a:r>
              <a:rPr lang="en-GB" sz="1600" i="1" dirty="0" smtClean="0">
                <a:latin typeface="+mn-lt"/>
              </a:rPr>
              <a:t>, S Thacker</a:t>
            </a:r>
            <a:r>
              <a:rPr lang="en-GB" sz="1600" i="1" baseline="30000" dirty="0" smtClean="0">
                <a:latin typeface="+mn-lt"/>
              </a:rPr>
              <a:t>2</a:t>
            </a:r>
            <a:r>
              <a:rPr lang="en-GB" sz="1600" i="1" dirty="0" smtClean="0">
                <a:latin typeface="+mn-lt"/>
              </a:rPr>
              <a:t>, I Simmons</a:t>
            </a:r>
            <a:r>
              <a:rPr lang="en-GB" sz="1600" i="1" baseline="30000" dirty="0" smtClean="0">
                <a:latin typeface="+mn-lt"/>
              </a:rPr>
              <a:t>1</a:t>
            </a:r>
            <a:r>
              <a:rPr lang="en-GB" sz="1600" i="1" dirty="0" smtClean="0">
                <a:latin typeface="+mn-lt"/>
              </a:rPr>
              <a:t>, N van Dijk</a:t>
            </a:r>
            <a:r>
              <a:rPr lang="en-GB" sz="1600" i="1" baseline="30000" dirty="0" smtClean="0">
                <a:latin typeface="+mn-lt"/>
              </a:rPr>
              <a:t>1</a:t>
            </a:r>
            <a:r>
              <a:rPr lang="en-GB" sz="1600" i="1" dirty="0" smtClean="0">
                <a:latin typeface="+mn-lt"/>
              </a:rPr>
              <a:t>, U Dragosits</a:t>
            </a:r>
            <a:r>
              <a:rPr lang="en-GB" sz="1600" i="1" baseline="30000" dirty="0" smtClean="0">
                <a:latin typeface="+mn-lt"/>
              </a:rPr>
              <a:t>1</a:t>
            </a:r>
            <a:r>
              <a:rPr lang="en-GB" sz="1600" i="1" dirty="0" smtClean="0">
                <a:latin typeface="+mn-lt"/>
              </a:rPr>
              <a:t>, T Dore</a:t>
            </a:r>
            <a:r>
              <a:rPr lang="en-GB" sz="1600" i="1" baseline="30000" dirty="0" smtClean="0">
                <a:latin typeface="+mn-lt"/>
              </a:rPr>
              <a:t>1</a:t>
            </a:r>
            <a:r>
              <a:rPr lang="en-GB" sz="1600" i="1" dirty="0" smtClean="0">
                <a:latin typeface="+mn-lt"/>
              </a:rPr>
              <a:t>, L Banin</a:t>
            </a:r>
            <a:r>
              <a:rPr lang="en-GB" sz="1600" i="1" baseline="30000" dirty="0" smtClean="0">
                <a:latin typeface="+mn-lt"/>
              </a:rPr>
              <a:t>1</a:t>
            </a:r>
            <a:r>
              <a:rPr lang="en-GB" sz="1600" i="1" dirty="0" smtClean="0">
                <a:latin typeface="+mn-lt"/>
              </a:rPr>
              <a:t>, M Vieno</a:t>
            </a:r>
            <a:r>
              <a:rPr lang="en-GB" sz="1600" i="1" baseline="30000" dirty="0" smtClean="0">
                <a:latin typeface="+mn-lt"/>
              </a:rPr>
              <a:t>1</a:t>
            </a:r>
            <a:r>
              <a:rPr lang="en-GB" sz="1600" i="1" dirty="0" smtClean="0">
                <a:latin typeface="+mn-lt"/>
              </a:rPr>
              <a:t>, D Sleep</a:t>
            </a:r>
            <a:r>
              <a:rPr lang="en-GB" sz="1600" i="1" baseline="30000" dirty="0" smtClean="0">
                <a:latin typeface="+mn-lt"/>
              </a:rPr>
              <a:t>2</a:t>
            </a:r>
            <a:r>
              <a:rPr lang="en-GB" sz="1600" i="1" dirty="0" smtClean="0">
                <a:latin typeface="+mn-lt"/>
              </a:rPr>
              <a:t>, MG Pereira</a:t>
            </a:r>
            <a:r>
              <a:rPr lang="en-GB" sz="1600" i="1" baseline="30000" dirty="0" smtClean="0">
                <a:latin typeface="+mn-lt"/>
              </a:rPr>
              <a:t>2</a:t>
            </a:r>
            <a:r>
              <a:rPr lang="en-GB" sz="1600" i="1" dirty="0" smtClean="0">
                <a:latin typeface="+mn-lt"/>
              </a:rPr>
              <a:t>, MA Sutton</a:t>
            </a:r>
            <a:r>
              <a:rPr lang="en-GB" sz="1600" i="1" baseline="30000" dirty="0" smtClean="0">
                <a:latin typeface="+mn-lt"/>
              </a:rPr>
              <a:t>1</a:t>
            </a:r>
            <a:r>
              <a:rPr lang="en-GB" sz="1600" i="1" dirty="0" smtClean="0">
                <a:latin typeface="+mn-lt"/>
              </a:rPr>
              <a:t>, C Conolly</a:t>
            </a:r>
            <a:r>
              <a:rPr lang="en-GB" sz="1600" i="1" baseline="30000" dirty="0" smtClean="0">
                <a:latin typeface="+mn-lt"/>
              </a:rPr>
              <a:t>3</a:t>
            </a:r>
            <a:r>
              <a:rPr lang="en-GB" sz="1600" i="1" dirty="0" smtClean="0">
                <a:latin typeface="+mn-lt"/>
              </a:rPr>
              <a:t>, M Davies</a:t>
            </a:r>
            <a:r>
              <a:rPr lang="en-GB" sz="1600" i="1" baseline="30000" dirty="0" smtClean="0">
                <a:latin typeface="+mn-lt"/>
              </a:rPr>
              <a:t>3</a:t>
            </a:r>
            <a:r>
              <a:rPr lang="en-GB" sz="1600" i="1" dirty="0" smtClean="0">
                <a:latin typeface="+mn-lt"/>
              </a:rPr>
              <a:t>, D Knight</a:t>
            </a:r>
            <a:r>
              <a:rPr lang="en-GB" sz="1600" i="1" baseline="30000" dirty="0" smtClean="0">
                <a:latin typeface="+mn-lt"/>
              </a:rPr>
              <a:t>2</a:t>
            </a:r>
            <a:r>
              <a:rPr lang="en-GB" sz="1600" i="1" dirty="0" smtClean="0">
                <a:latin typeface="+mn-lt"/>
              </a:rPr>
              <a:t>, K Vincent</a:t>
            </a:r>
            <a:r>
              <a:rPr lang="en-GB" sz="1600" i="1" baseline="30000" dirty="0" smtClean="0">
                <a:latin typeface="+mn-lt"/>
              </a:rPr>
              <a:t>3</a:t>
            </a:r>
            <a:r>
              <a:rPr lang="en-GB" sz="1600" i="1" dirty="0" smtClean="0">
                <a:latin typeface="+mn-lt"/>
              </a:rPr>
              <a:t>, J Lingard</a:t>
            </a:r>
            <a:r>
              <a:rPr lang="en-GB" sz="1600" i="1" baseline="30000" dirty="0" smtClean="0">
                <a:latin typeface="+mn-lt"/>
              </a:rPr>
              <a:t>3</a:t>
            </a:r>
            <a:r>
              <a:rPr lang="en-GB" sz="1600" i="1" dirty="0" smtClean="0">
                <a:latin typeface="+mn-lt"/>
              </a:rPr>
              <a:t>, M Heal</a:t>
            </a:r>
            <a:r>
              <a:rPr lang="en-GB" sz="1600" i="1" baseline="30000" dirty="0" smtClean="0">
                <a:latin typeface="+mn-lt"/>
              </a:rPr>
              <a:t>4</a:t>
            </a:r>
            <a:r>
              <a:rPr lang="en-GB" sz="1600" i="1" dirty="0" smtClean="0"/>
              <a:t>, </a:t>
            </a:r>
            <a:r>
              <a:rPr lang="en-GB" sz="1600" i="1" dirty="0" smtClean="0">
                <a:latin typeface="+mn-lt"/>
              </a:rPr>
              <a:t>C Jones</a:t>
            </a:r>
            <a:r>
              <a:rPr lang="en-GB" sz="1600" i="1" baseline="30000" dirty="0" smtClean="0">
                <a:latin typeface="+mn-lt"/>
              </a:rPr>
              <a:t>5</a:t>
            </a:r>
            <a:r>
              <a:rPr lang="en-GB" sz="1600" i="1" dirty="0" smtClean="0">
                <a:latin typeface="+mn-lt"/>
              </a:rPr>
              <a:t>,  CF Braban</a:t>
            </a:r>
            <a:r>
              <a:rPr lang="en-GB" sz="1600" i="1" baseline="30000" dirty="0" smtClean="0">
                <a:latin typeface="+mn-lt"/>
              </a:rPr>
              <a:t>1</a:t>
            </a:r>
            <a:endParaRPr lang="en-GB" sz="1600" dirty="0" smtClean="0">
              <a:latin typeface="+mn-lt"/>
            </a:endParaRPr>
          </a:p>
          <a:p>
            <a:endParaRPr lang="en-GB" sz="1600" dirty="0"/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0" y="4509120"/>
            <a:ext cx="9144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1600" baseline="30000" dirty="0" smtClean="0">
                <a:latin typeface="Arial" pitchFamily="34" charset="0"/>
                <a:cs typeface="Arial" pitchFamily="34" charset="0"/>
              </a:rPr>
              <a:t>1 </a:t>
            </a:r>
            <a:r>
              <a:rPr lang="en-GB" sz="1600" dirty="0" smtClean="0">
                <a:cs typeface="Arial" pitchFamily="34" charset="0"/>
              </a:rPr>
              <a:t>CEH Edinburgh, Bush Estate, </a:t>
            </a:r>
            <a:r>
              <a:rPr lang="en-GB" sz="1600" dirty="0" err="1" smtClean="0">
                <a:cs typeface="Arial" pitchFamily="34" charset="0"/>
              </a:rPr>
              <a:t>Penicuik</a:t>
            </a:r>
            <a:r>
              <a:rPr lang="en-GB" sz="1600" dirty="0" smtClean="0">
                <a:cs typeface="Arial" pitchFamily="34" charset="0"/>
              </a:rPr>
              <a:t>, Midlothian EH26 0QB</a:t>
            </a:r>
          </a:p>
          <a:p>
            <a:pPr algn="ctr"/>
            <a:r>
              <a:rPr lang="en-GB" sz="1600" baseline="30000" dirty="0" smtClean="0">
                <a:cs typeface="Arial" pitchFamily="34" charset="0"/>
              </a:rPr>
              <a:t>2 </a:t>
            </a:r>
            <a:r>
              <a:rPr lang="en-GB" sz="1600" dirty="0" smtClean="0">
                <a:cs typeface="Arial" pitchFamily="34" charset="0"/>
              </a:rPr>
              <a:t>CEH Lancaster, </a:t>
            </a:r>
            <a:r>
              <a:rPr lang="fr-FR" sz="1600" dirty="0" smtClean="0">
                <a:cs typeface="Arial" pitchFamily="34" charset="0"/>
              </a:rPr>
              <a:t>Lancaster </a:t>
            </a:r>
            <a:r>
              <a:rPr lang="fr-FR" sz="1600" dirty="0" err="1" smtClean="0">
                <a:cs typeface="Arial" pitchFamily="34" charset="0"/>
              </a:rPr>
              <a:t>Environment</a:t>
            </a:r>
            <a:r>
              <a:rPr lang="fr-FR" sz="1600" dirty="0" smtClean="0">
                <a:cs typeface="Arial" pitchFamily="34" charset="0"/>
              </a:rPr>
              <a:t> Centre, </a:t>
            </a:r>
            <a:r>
              <a:rPr lang="fr-FR" sz="1600" dirty="0" err="1" smtClean="0">
                <a:cs typeface="Arial" pitchFamily="34" charset="0"/>
              </a:rPr>
              <a:t>Bailrigg</a:t>
            </a:r>
            <a:r>
              <a:rPr lang="fr-FR" sz="1600" dirty="0" smtClean="0">
                <a:cs typeface="Arial" pitchFamily="34" charset="0"/>
              </a:rPr>
              <a:t>, Lancaster LA1 4AP</a:t>
            </a:r>
          </a:p>
          <a:p>
            <a:pPr algn="ctr"/>
            <a:r>
              <a:rPr lang="en-GB" sz="1600" baseline="30000" dirty="0" smtClean="0">
                <a:cs typeface="Arial" pitchFamily="34" charset="0"/>
              </a:rPr>
              <a:t>3 </a:t>
            </a:r>
            <a:r>
              <a:rPr lang="en-GB" sz="1600" dirty="0" smtClean="0">
                <a:cs typeface="Arial" pitchFamily="34" charset="0"/>
              </a:rPr>
              <a:t>AEA, Harwell Business Centre, </a:t>
            </a:r>
            <a:r>
              <a:rPr lang="en-GB" sz="1600" dirty="0" err="1" smtClean="0">
                <a:cs typeface="Arial" pitchFamily="34" charset="0"/>
              </a:rPr>
              <a:t>Didcot</a:t>
            </a:r>
            <a:r>
              <a:rPr lang="en-GB" sz="1600" dirty="0" smtClean="0">
                <a:cs typeface="Arial" pitchFamily="34" charset="0"/>
              </a:rPr>
              <a:t>, Oxon OX11 0QJ</a:t>
            </a:r>
          </a:p>
          <a:p>
            <a:pPr algn="ctr"/>
            <a:r>
              <a:rPr lang="en-GB" sz="1600" baseline="30000" dirty="0" smtClean="0"/>
              <a:t>4</a:t>
            </a:r>
            <a:r>
              <a:rPr lang="en-GB" sz="1600" dirty="0" smtClean="0"/>
              <a:t>School of Chemistry, University of Edinburgh, West Mains Road. Edinburgh EH9 3JJ</a:t>
            </a:r>
            <a:endParaRPr lang="en-GB" sz="1600" dirty="0" smtClean="0">
              <a:cs typeface="Arial" pitchFamily="34" charset="0"/>
            </a:endParaRPr>
          </a:p>
          <a:p>
            <a:pPr algn="ctr"/>
            <a:r>
              <a:rPr lang="en-GB" sz="1600" baseline="30000" dirty="0" smtClean="0">
                <a:cs typeface="Arial" pitchFamily="34" charset="0"/>
              </a:rPr>
              <a:t>5</a:t>
            </a:r>
            <a:r>
              <a:rPr lang="en-GB" sz="1600" dirty="0" smtClean="0">
                <a:cs typeface="Arial" pitchFamily="34" charset="0"/>
              </a:rPr>
              <a:t>Defra, AQIP, Nobel House, 17 Smith Square, London SW1P 3JR</a:t>
            </a:r>
          </a:p>
          <a:p>
            <a:pPr algn="ctr"/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b="-2408"/>
          <a:stretch>
            <a:fillRect/>
          </a:stretch>
        </p:blipFill>
        <p:spPr bwMode="auto">
          <a:xfrm>
            <a:off x="5004048" y="5949280"/>
            <a:ext cx="1461905" cy="7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Ricardo-AEA logo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3808" y="6093296"/>
            <a:ext cx="1681665" cy="3636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sz="3200" b="1" dirty="0" smtClean="0">
                <a:latin typeface="+mn-lt"/>
              </a:rPr>
              <a:t>TRENDS IN AMMONIA: ALL 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560" y="5301208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Changes in atmospheric NH</a:t>
            </a:r>
            <a:r>
              <a:rPr lang="en-GB" sz="2000" baseline="-25000" dirty="0" smtClean="0"/>
              <a:t>3</a:t>
            </a:r>
            <a:r>
              <a:rPr lang="en-GB" sz="2000" dirty="0" smtClean="0"/>
              <a:t> averaged over all sites in NAMN between 1998 and 2012 (N = 75  from 2000, sites with short runs excluded) </a:t>
            </a:r>
            <a:endParaRPr lang="en-GB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2533" b="2533"/>
          <a:stretch>
            <a:fillRect/>
          </a:stretch>
        </p:blipFill>
        <p:spPr bwMode="auto">
          <a:xfrm>
            <a:off x="611560" y="756000"/>
            <a:ext cx="7568946" cy="445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 rot="16200000">
            <a:off x="1380218" y="1076167"/>
            <a:ext cx="1023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*(N=60)</a:t>
            </a:r>
            <a:endParaRPr lang="en-GB" sz="20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1826692" y="1781820"/>
            <a:ext cx="994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*(</a:t>
            </a:r>
            <a:r>
              <a:rPr lang="en-GB" sz="2000" dirty="0" smtClean="0"/>
              <a:t>N=67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4108" t="2547" r="3423" b="2547"/>
          <a:stretch>
            <a:fillRect/>
          </a:stretch>
        </p:blipFill>
        <p:spPr bwMode="auto">
          <a:xfrm>
            <a:off x="683568" y="764704"/>
            <a:ext cx="8049292" cy="4442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 rot="16200000">
            <a:off x="1530000" y="2700000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(N = 60)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944000" y="3061293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(N = 67)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6035040" cy="51160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solidFill>
            <a:srgbClr val="2CEA22"/>
          </a:solidFill>
        </p:spPr>
        <p:txBody>
          <a:bodyPr wrap="square">
            <a:spAutoFit/>
          </a:bodyPr>
          <a:lstStyle/>
          <a:p>
            <a:r>
              <a:rPr lang="en-GB" dirty="0" smtClean="0"/>
              <a:t>Satellite estimates of the NH</a:t>
            </a:r>
            <a:r>
              <a:rPr lang="en-GB" baseline="-25000" dirty="0" smtClean="0"/>
              <a:t>3</a:t>
            </a:r>
            <a:r>
              <a:rPr lang="en-GB" dirty="0" smtClean="0"/>
              <a:t> column (10</a:t>
            </a:r>
            <a:r>
              <a:rPr lang="en-GB" baseline="30000" dirty="0" smtClean="0"/>
              <a:t>6</a:t>
            </a:r>
            <a:r>
              <a:rPr lang="en-GB" dirty="0" smtClean="0"/>
              <a:t> molecules cm</a:t>
            </a:r>
            <a:r>
              <a:rPr lang="en-GB" baseline="30000" dirty="0" smtClean="0"/>
              <a:t>−2</a:t>
            </a:r>
            <a:r>
              <a:rPr lang="en-GB" dirty="0" smtClean="0"/>
              <a:t>) and ground temperature, showing the mean for 2009, 2010 and 2011 (from the infrared atmospheric sounding interferometer on the </a:t>
            </a:r>
            <a:r>
              <a:rPr lang="en-GB" dirty="0" err="1" smtClean="0"/>
              <a:t>MetOp</a:t>
            </a:r>
            <a:r>
              <a:rPr lang="en-GB" dirty="0" smtClean="0"/>
              <a:t> platform), as compared with ground-based measurements of atmospheric NH</a:t>
            </a:r>
            <a:r>
              <a:rPr lang="en-GB" baseline="-25000" dirty="0" smtClean="0"/>
              <a:t>3</a:t>
            </a:r>
            <a:r>
              <a:rPr lang="en-GB" dirty="0" smtClean="0"/>
              <a:t> concentrations at three selected sites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804248" y="2780928"/>
            <a:ext cx="18722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Sutton et al. (2013)  </a:t>
            </a:r>
            <a:r>
              <a:rPr lang="en-GB" sz="1600" i="1" dirty="0" smtClean="0"/>
              <a:t>Philosophical Transactions of the Royal Society (B)</a:t>
            </a:r>
            <a:r>
              <a:rPr lang="en-GB" sz="1600" dirty="0" smtClean="0"/>
              <a:t>, 368 (1621)..</a:t>
            </a:r>
            <a:endParaRPr lang="en-GB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827584" y="0"/>
            <a:ext cx="7672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latin typeface="Arial" pitchFamily="34" charset="0"/>
                <a:cs typeface="Arial" pitchFamily="34" charset="0"/>
              </a:rPr>
              <a:t>Temperature-dependence of NH</a:t>
            </a:r>
            <a:r>
              <a:rPr lang="en-GB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GB" sz="2800" b="1" dirty="0" smtClean="0">
                <a:latin typeface="Arial" pitchFamily="34" charset="0"/>
                <a:cs typeface="Arial" pitchFamily="34" charset="0"/>
              </a:rPr>
              <a:t> emissions</a:t>
            </a:r>
            <a:endParaRPr lang="en-GB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b="1" dirty="0" smtClean="0">
                <a:latin typeface="+mn-lt"/>
              </a:rPr>
              <a:t>AMMONIA: TRENDS IN EMISSION</a:t>
            </a:r>
            <a:endParaRPr lang="en-GB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6948264" y="1196752"/>
            <a:ext cx="1872208" cy="4154984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400" dirty="0" smtClean="0">
                <a:cs typeface="Arial" pitchFamily="34" charset="0"/>
              </a:rPr>
              <a:t>The most significant cause of reductions in recent years has been decreasing cattle, pig &amp; poultry numbers in the UK</a:t>
            </a:r>
            <a:r>
              <a:rPr lang="en-GB" sz="2400" dirty="0" smtClean="0"/>
              <a:t> </a:t>
            </a:r>
            <a:endParaRPr lang="en-GB" sz="2400" dirty="0"/>
          </a:p>
        </p:txBody>
      </p:sp>
      <p:grpSp>
        <p:nvGrpSpPr>
          <p:cNvPr id="2" name="Group 31"/>
          <p:cNvGrpSpPr/>
          <p:nvPr/>
        </p:nvGrpSpPr>
        <p:grpSpPr>
          <a:xfrm>
            <a:off x="251520" y="764704"/>
            <a:ext cx="5942828" cy="2979921"/>
            <a:chOff x="1547664" y="3356992"/>
            <a:chExt cx="5942828" cy="2979921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766" t="6205" r="17976" b="23932"/>
            <a:stretch>
              <a:fillRect/>
            </a:stretch>
          </p:blipFill>
          <p:spPr bwMode="auto">
            <a:xfrm>
              <a:off x="1547664" y="3356992"/>
              <a:ext cx="5942828" cy="2723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4" name="Picture 7" descr="C:\Documents and Settings\YST\Local Settings\Temporary Internet Files\Content.IE5\CWWQ52J1\MC900280296[1].wm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19872" y="4365104"/>
              <a:ext cx="820093" cy="522083"/>
            </a:xfrm>
            <a:prstGeom prst="rect">
              <a:avLst/>
            </a:prstGeom>
            <a:noFill/>
          </p:spPr>
        </p:pic>
        <p:pic>
          <p:nvPicPr>
            <p:cNvPr id="35" name="Picture 5" descr="C:\Documents and Settings\YST\Local Settings\Temporary Internet Files\Content.IE5\37B2UYWD\MC900091069[1].wm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63872" y="5760000"/>
              <a:ext cx="700738" cy="529401"/>
            </a:xfrm>
            <a:prstGeom prst="rect">
              <a:avLst/>
            </a:prstGeom>
            <a:noFill/>
          </p:spPr>
        </p:pic>
        <p:pic>
          <p:nvPicPr>
            <p:cNvPr id="36" name="Picture 6" descr="C:\Documents and Settings\YST\Local Settings\Temporary Internet Files\Content.IE5\CWWQ52J1\MC900417432[1].wm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19872" y="5688000"/>
              <a:ext cx="559595" cy="648913"/>
            </a:xfrm>
            <a:prstGeom prst="rect">
              <a:avLst/>
            </a:prstGeom>
            <a:noFill/>
          </p:spPr>
        </p:pic>
        <p:pic>
          <p:nvPicPr>
            <p:cNvPr id="37" name="Picture 3" descr="C:\Users\yst\AppData\Local\Microsoft\Windows\Temporary Internet Files\Content.IE5\SX0JWCEH\MC900417452[1].wm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27784" y="5013176"/>
              <a:ext cx="474802" cy="437083"/>
            </a:xfrm>
            <a:prstGeom prst="rect">
              <a:avLst/>
            </a:prstGeom>
            <a:noFill/>
          </p:spPr>
        </p:pic>
      </p:grpSp>
      <p:grpSp>
        <p:nvGrpSpPr>
          <p:cNvPr id="19" name="Group 18"/>
          <p:cNvGrpSpPr/>
          <p:nvPr/>
        </p:nvGrpSpPr>
        <p:grpSpPr>
          <a:xfrm>
            <a:off x="0" y="3717032"/>
            <a:ext cx="6702704" cy="2777057"/>
            <a:chOff x="1259631" y="3348000"/>
            <a:chExt cx="6702704" cy="2777057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 b="3851"/>
            <a:stretch>
              <a:fillRect/>
            </a:stretch>
          </p:blipFill>
          <p:spPr bwMode="auto">
            <a:xfrm>
              <a:off x="1259631" y="3348000"/>
              <a:ext cx="6702704" cy="2777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7" descr="C:\Documents and Settings\YST\Local Settings\Temporary Internet Files\Content.IE5\CWWQ52J1\MC900280296[1].wm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76255" y="3428998"/>
              <a:ext cx="984112" cy="626500"/>
            </a:xfrm>
            <a:prstGeom prst="rect">
              <a:avLst/>
            </a:prstGeom>
            <a:noFill/>
          </p:spPr>
        </p:pic>
        <p:pic>
          <p:nvPicPr>
            <p:cNvPr id="22" name="Picture 5" descr="C:\Documents and Settings\YST\Local Settings\Temporary Internet Files\Content.IE5\37B2UYWD\MC900091069[1].wm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04248" y="5013176"/>
              <a:ext cx="700738" cy="529401"/>
            </a:xfrm>
            <a:prstGeom prst="rect">
              <a:avLst/>
            </a:prstGeom>
            <a:noFill/>
          </p:spPr>
        </p:pic>
        <p:pic>
          <p:nvPicPr>
            <p:cNvPr id="30" name="Picture 6" descr="C:\Documents and Settings\YST\Local Settings\Temporary Internet Files\Content.IE5\CWWQ52J1\MC900417432[1].wm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28184" y="4941168"/>
              <a:ext cx="529346" cy="613837"/>
            </a:xfrm>
            <a:prstGeom prst="rect">
              <a:avLst/>
            </a:prstGeom>
            <a:noFill/>
          </p:spPr>
        </p:pic>
        <p:pic>
          <p:nvPicPr>
            <p:cNvPr id="32" name="Picture 3" descr="C:\Users\yst\AppData\Local\Microsoft\Windows\Temporary Internet Files\Content.IE5\SX0JWCEH\MC900417452[1].wm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020272" y="4149079"/>
              <a:ext cx="569763" cy="524500"/>
            </a:xfrm>
            <a:prstGeom prst="rect">
              <a:avLst/>
            </a:prstGeom>
            <a:noFill/>
          </p:spPr>
        </p:pic>
      </p:grpSp>
      <p:sp>
        <p:nvSpPr>
          <p:cNvPr id="1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932040" y="5805264"/>
            <a:ext cx="2232248" cy="720080"/>
          </a:xfrm>
        </p:spPr>
        <p:txBody>
          <a:bodyPr>
            <a:noAutofit/>
          </a:bodyPr>
          <a:lstStyle/>
          <a:p>
            <a:pPr marL="0" indent="0" algn="l"/>
            <a:r>
              <a:rPr lang="en-GB" sz="1400" dirty="0" smtClean="0">
                <a:solidFill>
                  <a:srgbClr val="0000FF"/>
                </a:solidFill>
              </a:rPr>
              <a:t>Data source: http://naei.defra.gov.uk/</a:t>
            </a:r>
            <a:endParaRPr lang="en-GB" sz="1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28663"/>
          </a:xfrm>
        </p:spPr>
        <p:txBody>
          <a:bodyPr/>
          <a:lstStyle/>
          <a:p>
            <a:pPr algn="ctr"/>
            <a:r>
              <a:rPr lang="en-GB" b="1" dirty="0" smtClean="0"/>
              <a:t>NAMN: TRENDS IN AMMONIA</a:t>
            </a:r>
            <a:endParaRPr lang="en-GB" dirty="0" smtClean="0"/>
          </a:p>
        </p:txBody>
      </p:sp>
      <p:pic>
        <p:nvPicPr>
          <p:cNvPr id="31" name="Picture 17" descr="2005emissions"/>
          <p:cNvPicPr>
            <a:picLocks noChangeAspect="1" noChangeArrowheads="1"/>
          </p:cNvPicPr>
          <p:nvPr/>
        </p:nvPicPr>
        <p:blipFill>
          <a:blip r:embed="rId3" cstate="print"/>
          <a:srcRect l="14763" t="4378" r="15239" b="5051"/>
          <a:stretch>
            <a:fillRect/>
          </a:stretch>
        </p:blipFill>
        <p:spPr bwMode="auto">
          <a:xfrm>
            <a:off x="3923928" y="1124744"/>
            <a:ext cx="1640407" cy="3001934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32" name="Picture 2" descr="http://naei.defra.gov.uk/images/mapping_2010/21.png"/>
          <p:cNvPicPr>
            <a:picLocks noChangeAspect="1" noChangeArrowheads="1"/>
          </p:cNvPicPr>
          <p:nvPr/>
        </p:nvPicPr>
        <p:blipFill>
          <a:blip r:embed="rId4" cstate="print"/>
          <a:srcRect t="4170" r="11800" b="7297"/>
          <a:stretch>
            <a:fillRect/>
          </a:stretch>
        </p:blipFill>
        <p:spPr bwMode="auto">
          <a:xfrm>
            <a:off x="1475927" y="1080010"/>
            <a:ext cx="2206495" cy="3133978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1403928" y="4149082"/>
            <a:ext cx="272850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i="1" dirty="0" smtClean="0">
                <a:solidFill>
                  <a:srgbClr val="000000"/>
                </a:solidFill>
                <a:hlinkClick r:id="rId5"/>
              </a:rPr>
              <a:t>http://pollutantdeposition.defra.gov.uk</a:t>
            </a:r>
            <a:r>
              <a:rPr lang="en-GB" sz="1200" i="1" dirty="0" smtClean="0">
                <a:solidFill>
                  <a:srgbClr val="000000"/>
                </a:solidFill>
              </a:rPr>
              <a:t> </a:t>
            </a:r>
            <a:endParaRPr lang="en-GB" sz="1200" i="1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83440" y="764706"/>
            <a:ext cx="2160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NH</a:t>
            </a:r>
            <a:r>
              <a:rPr lang="en-GB" sz="1600" b="1" baseline="-25000" dirty="0" smtClean="0"/>
              <a:t>3 </a:t>
            </a:r>
            <a:r>
              <a:rPr lang="en-GB" sz="1600" b="1" dirty="0" smtClean="0"/>
              <a:t>Emissions Map</a:t>
            </a:r>
            <a:endParaRPr lang="en-GB" sz="1600" b="1" dirty="0"/>
          </a:p>
        </p:txBody>
      </p:sp>
      <p:pic>
        <p:nvPicPr>
          <p:cNvPr id="35" name="Picture 75"/>
          <p:cNvPicPr>
            <a:picLocks noChangeAspect="1" noChangeArrowheads="1"/>
          </p:cNvPicPr>
          <p:nvPr/>
        </p:nvPicPr>
        <p:blipFill>
          <a:blip r:embed="rId6" cstate="print"/>
          <a:srcRect l="2227" t="3521" r="1670" b="5869"/>
          <a:stretch>
            <a:fillRect/>
          </a:stretch>
        </p:blipFill>
        <p:spPr bwMode="auto">
          <a:xfrm>
            <a:off x="864000" y="4428000"/>
            <a:ext cx="3729262" cy="1667432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3671928" y="764706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NH</a:t>
            </a:r>
            <a:r>
              <a:rPr lang="en-GB" sz="1600" b="1" baseline="-25000" dirty="0" smtClean="0"/>
              <a:t>3</a:t>
            </a:r>
            <a:r>
              <a:rPr lang="en-GB" sz="1600" b="1" dirty="0" smtClean="0"/>
              <a:t> Emission Source Category Map</a:t>
            </a:r>
            <a:endParaRPr lang="en-GB" sz="16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959704" y="4149082"/>
            <a:ext cx="208884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i="1" dirty="0" smtClean="0">
                <a:solidFill>
                  <a:srgbClr val="0000FF"/>
                </a:solidFill>
              </a:rPr>
              <a:t>Dragosits et al., AENEID model</a:t>
            </a:r>
            <a:endParaRPr lang="en-GB" sz="1200" i="1" dirty="0">
              <a:solidFill>
                <a:srgbClr val="0000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000" y="4509120"/>
            <a:ext cx="10081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NH</a:t>
            </a:r>
            <a:r>
              <a:rPr lang="en-GB" sz="1400" b="1" baseline="-25000" dirty="0" smtClean="0"/>
              <a:t>3</a:t>
            </a:r>
            <a:r>
              <a:rPr lang="en-GB" sz="1400" b="1" dirty="0" smtClean="0"/>
              <a:t> temporal trends</a:t>
            </a:r>
            <a:endParaRPr lang="en-GB" sz="1400" b="1" dirty="0"/>
          </a:p>
        </p:txBody>
      </p:sp>
      <p:pic>
        <p:nvPicPr>
          <p:cNvPr id="39" name="Picture 79"/>
          <p:cNvPicPr>
            <a:picLocks noChangeAspect="1" noChangeArrowheads="1"/>
          </p:cNvPicPr>
          <p:nvPr/>
        </p:nvPicPr>
        <p:blipFill>
          <a:blip r:embed="rId7" cstate="print"/>
          <a:srcRect l="1113" t="3521" r="1113" b="5869"/>
          <a:stretch>
            <a:fillRect/>
          </a:stretch>
        </p:blipFill>
        <p:spPr bwMode="auto">
          <a:xfrm>
            <a:off x="5400000" y="4428000"/>
            <a:ext cx="3667635" cy="1611851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>
          <a:xfrm>
            <a:off x="4644000" y="4509120"/>
            <a:ext cx="10081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NH</a:t>
            </a:r>
            <a:r>
              <a:rPr lang="en-GB" sz="1400" b="1" baseline="-25000" dirty="0" smtClean="0"/>
              <a:t>4</a:t>
            </a:r>
            <a:r>
              <a:rPr lang="en-GB" sz="1400" b="1" baseline="30000" dirty="0" smtClean="0"/>
              <a:t>+</a:t>
            </a:r>
            <a:r>
              <a:rPr lang="en-GB" sz="1400" b="1" dirty="0" smtClean="0"/>
              <a:t> temporal trends</a:t>
            </a:r>
            <a:endParaRPr lang="en-GB" sz="1400" b="1" dirty="0"/>
          </a:p>
        </p:txBody>
      </p:sp>
      <p:pic>
        <p:nvPicPr>
          <p:cNvPr id="41" name="Picture 40" descr="NH3_2010.jpg"/>
          <p:cNvPicPr>
            <a:picLocks noChangeAspect="1"/>
          </p:cNvPicPr>
          <p:nvPr/>
        </p:nvPicPr>
        <p:blipFill>
          <a:blip r:embed="rId8" cstate="print"/>
          <a:srcRect l="19516" t="11106" r="19516" b="9087"/>
          <a:stretch>
            <a:fillRect/>
          </a:stretch>
        </p:blipFill>
        <p:spPr>
          <a:xfrm>
            <a:off x="5903928" y="1196754"/>
            <a:ext cx="1603092" cy="2968379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723928" y="764706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Interpolated NH</a:t>
            </a:r>
            <a:r>
              <a:rPr lang="en-GB" sz="1600" b="1" baseline="-25000" dirty="0" smtClean="0"/>
              <a:t>3 </a:t>
            </a:r>
            <a:r>
              <a:rPr lang="en-GB" sz="1600" b="1" dirty="0" smtClean="0"/>
              <a:t>Map </a:t>
            </a:r>
            <a:endParaRPr lang="en-GB" sz="16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5975928" y="4149082"/>
            <a:ext cx="242733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i="1" dirty="0" smtClean="0">
                <a:solidFill>
                  <a:srgbClr val="0000FF"/>
                </a:solidFill>
              </a:rPr>
              <a:t>2011 UKEAP Annual Report to </a:t>
            </a:r>
            <a:r>
              <a:rPr lang="en-GB" sz="1200" i="1" dirty="0" err="1" smtClean="0">
                <a:solidFill>
                  <a:srgbClr val="0000FF"/>
                </a:solidFill>
              </a:rPr>
              <a:t>Defra</a:t>
            </a:r>
            <a:endParaRPr lang="en-GB" sz="1200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b="1" dirty="0" smtClean="0"/>
              <a:t>NAMN: TRENDS IN AMMONIA</a:t>
            </a:r>
            <a:endParaRPr lang="en-GB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 l="849" t="2232" r="1698" b="3720"/>
          <a:stretch>
            <a:fillRect/>
          </a:stretch>
        </p:blipFill>
        <p:spPr bwMode="auto">
          <a:xfrm>
            <a:off x="0" y="692696"/>
            <a:ext cx="4132524" cy="227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849" t="2232" r="2122" b="3720"/>
          <a:stretch>
            <a:fillRect/>
          </a:stretch>
        </p:blipFill>
        <p:spPr bwMode="auto">
          <a:xfrm>
            <a:off x="4716016" y="692696"/>
            <a:ext cx="4114544" cy="227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 l="849" t="2232" r="2122" b="3720"/>
          <a:stretch>
            <a:fillRect/>
          </a:stretch>
        </p:blipFill>
        <p:spPr bwMode="auto">
          <a:xfrm>
            <a:off x="251520" y="4293096"/>
            <a:ext cx="4114544" cy="227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 l="849" t="2232" r="2122" b="3720"/>
          <a:stretch>
            <a:fillRect/>
          </a:stretch>
        </p:blipFill>
        <p:spPr bwMode="auto">
          <a:xfrm>
            <a:off x="4788024" y="4221088"/>
            <a:ext cx="4114544" cy="227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83568" y="2636912"/>
            <a:ext cx="3833950" cy="1588477"/>
            <a:chOff x="1259631" y="3348000"/>
            <a:chExt cx="6702704" cy="2777057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b="3851"/>
            <a:stretch>
              <a:fillRect/>
            </a:stretch>
          </p:blipFill>
          <p:spPr bwMode="auto">
            <a:xfrm>
              <a:off x="1259631" y="3348000"/>
              <a:ext cx="6702704" cy="2777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7" descr="C:\Documents and Settings\YST\Local Settings\Temporary Internet Files\Content.IE5\CWWQ52J1\MC900280296[1].wm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876255" y="3428998"/>
              <a:ext cx="984112" cy="626500"/>
            </a:xfrm>
            <a:prstGeom prst="rect">
              <a:avLst/>
            </a:prstGeom>
            <a:noFill/>
          </p:spPr>
        </p:pic>
        <p:pic>
          <p:nvPicPr>
            <p:cNvPr id="16" name="Picture 5" descr="C:\Documents and Settings\YST\Local Settings\Temporary Internet Files\Content.IE5\37B2UYWD\MC900091069[1].wm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804248" y="5013176"/>
              <a:ext cx="700738" cy="529401"/>
            </a:xfrm>
            <a:prstGeom prst="rect">
              <a:avLst/>
            </a:prstGeom>
            <a:noFill/>
          </p:spPr>
        </p:pic>
        <p:pic>
          <p:nvPicPr>
            <p:cNvPr id="17" name="Picture 6" descr="C:\Documents and Settings\YST\Local Settings\Temporary Internet Files\Content.IE5\CWWQ52J1\MC900417432[1].wmf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228184" y="4941168"/>
              <a:ext cx="529346" cy="613837"/>
            </a:xfrm>
            <a:prstGeom prst="rect">
              <a:avLst/>
            </a:prstGeom>
            <a:noFill/>
          </p:spPr>
        </p:pic>
        <p:pic>
          <p:nvPicPr>
            <p:cNvPr id="18" name="Picture 3" descr="C:\Users\yst\AppData\Local\Microsoft\Windows\Temporary Internet Files\Content.IE5\SX0JWCEH\MC900417452[1].wmf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020272" y="4149079"/>
              <a:ext cx="569763" cy="524500"/>
            </a:xfrm>
            <a:prstGeom prst="rect">
              <a:avLst/>
            </a:prstGeom>
            <a:noFill/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72000" y="2636912"/>
            <a:ext cx="3904488" cy="16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b="1" dirty="0" err="1" smtClean="0"/>
              <a:t>AGANet</a:t>
            </a:r>
            <a:r>
              <a:rPr lang="en-GB" b="1" dirty="0" smtClean="0"/>
              <a:t>: TRENDS IN ACID GASES</a:t>
            </a:r>
            <a:endParaRPr lang="en-GB" dirty="0"/>
          </a:p>
        </p:txBody>
      </p:sp>
      <p:sp>
        <p:nvSpPr>
          <p:cNvPr id="22" name="Text Box 38"/>
          <p:cNvSpPr txBox="1">
            <a:spLocks noChangeArrowheads="1"/>
          </p:cNvSpPr>
          <p:nvPr/>
        </p:nvSpPr>
        <p:spPr bwMode="auto">
          <a:xfrm>
            <a:off x="323528" y="5589240"/>
            <a:ext cx="36724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i="1" dirty="0">
                <a:solidFill>
                  <a:srgbClr val="0000FF"/>
                </a:solidFill>
              </a:rPr>
              <a:t>Source: </a:t>
            </a:r>
            <a:r>
              <a:rPr lang="en-GB" sz="1200" i="1" dirty="0" err="1" smtClean="0">
                <a:solidFill>
                  <a:srgbClr val="0000FF"/>
                </a:solidFill>
              </a:rPr>
              <a:t>Defra</a:t>
            </a:r>
            <a:r>
              <a:rPr lang="en-GB" sz="1200" i="1" dirty="0" smtClean="0">
                <a:solidFill>
                  <a:srgbClr val="0000FF"/>
                </a:solidFill>
              </a:rPr>
              <a:t> National Statistics Release: Emissions of air pollutants in the UK, 1970 to 2010 </a:t>
            </a:r>
            <a:endParaRPr lang="en-GB" sz="1200" i="1" dirty="0">
              <a:solidFill>
                <a:srgbClr val="0000FF"/>
              </a:solidFill>
            </a:endParaRPr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" cstate="print"/>
          <a:srcRect l="16970" t="38057" r="15109" b="12109"/>
          <a:stretch>
            <a:fillRect/>
          </a:stretch>
        </p:blipFill>
        <p:spPr bwMode="auto">
          <a:xfrm>
            <a:off x="108000" y="980728"/>
            <a:ext cx="3726418" cy="2187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108000" y="756000"/>
            <a:ext cx="3716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UK Sulphur dioxide emissions and targets: 1970 – 2010 </a:t>
            </a:r>
            <a:endParaRPr lang="en-GB" sz="1200" dirty="0"/>
          </a:p>
        </p:txBody>
      </p:sp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3" cstate="print"/>
          <a:srcRect l="17717" t="37734" r="15353" b="13048"/>
          <a:stretch>
            <a:fillRect/>
          </a:stretch>
        </p:blipFill>
        <p:spPr bwMode="auto">
          <a:xfrm>
            <a:off x="108000" y="3429000"/>
            <a:ext cx="367196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108000" y="3168000"/>
            <a:ext cx="3687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UK Nitrogen oxides emissions and targets: 1970 - 2010 </a:t>
            </a:r>
            <a:endParaRPr lang="en-GB" sz="1200" dirty="0"/>
          </a:p>
        </p:txBody>
      </p:sp>
      <p:grpSp>
        <p:nvGrpSpPr>
          <p:cNvPr id="31" name="Group 30"/>
          <p:cNvGrpSpPr>
            <a:grpSpLocks noChangeAspect="1"/>
          </p:cNvGrpSpPr>
          <p:nvPr/>
        </p:nvGrpSpPr>
        <p:grpSpPr>
          <a:xfrm>
            <a:off x="3851917" y="3573016"/>
            <a:ext cx="1092126" cy="2029627"/>
            <a:chOff x="3923928" y="908720"/>
            <a:chExt cx="990591" cy="1840931"/>
          </a:xfrm>
        </p:grpSpPr>
        <p:pic>
          <p:nvPicPr>
            <p:cNvPr id="32" name="Picture 31" descr="HNO3_2010.jpg"/>
            <p:cNvPicPr>
              <a:picLocks noChangeAspect="1"/>
            </p:cNvPicPr>
            <p:nvPr/>
          </p:nvPicPr>
          <p:blipFill>
            <a:blip r:embed="rId4" cstate="print"/>
            <a:srcRect l="17821" t="11151" r="19807" b="10100"/>
            <a:stretch>
              <a:fillRect/>
            </a:stretch>
          </p:blipFill>
          <p:spPr>
            <a:xfrm>
              <a:off x="3923928" y="980727"/>
              <a:ext cx="990591" cy="1768924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3923928" y="908720"/>
              <a:ext cx="53412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/>
                <a:t>HNO</a:t>
              </a:r>
              <a:r>
                <a:rPr lang="en-GB" sz="1200" b="1" baseline="-25000" dirty="0" smtClean="0"/>
                <a:t>3</a:t>
              </a:r>
              <a:endParaRPr lang="en-GB" sz="1200" b="1" baseline="-25000" dirty="0"/>
            </a:p>
          </p:txBody>
        </p:sp>
      </p:grp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3851920" y="1052735"/>
            <a:ext cx="1066125" cy="1976243"/>
            <a:chOff x="4067944" y="2780928"/>
            <a:chExt cx="967006" cy="1792510"/>
          </a:xfrm>
        </p:grpSpPr>
        <p:pic>
          <p:nvPicPr>
            <p:cNvPr id="35" name="Picture 34" descr="SO2_2010.jpg"/>
            <p:cNvPicPr>
              <a:picLocks noChangeAspect="1"/>
            </p:cNvPicPr>
            <p:nvPr/>
          </p:nvPicPr>
          <p:blipFill>
            <a:blip r:embed="rId5" cstate="print"/>
            <a:srcRect l="19306" t="10101" r="19807" b="10100"/>
            <a:stretch>
              <a:fillRect/>
            </a:stretch>
          </p:blipFill>
          <p:spPr>
            <a:xfrm>
              <a:off x="4067944" y="2780928"/>
              <a:ext cx="967006" cy="1792510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067944" y="2780928"/>
              <a:ext cx="392659" cy="26380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/>
                <a:t>SO</a:t>
              </a:r>
              <a:r>
                <a:rPr lang="en-GB" sz="1200" b="1" baseline="-25000" dirty="0" smtClean="0"/>
                <a:t>2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5796136" y="764704"/>
            <a:ext cx="2817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AGANet</a:t>
            </a:r>
            <a:r>
              <a:rPr lang="en-GB" b="1" dirty="0" smtClean="0"/>
              <a:t> measurement data</a:t>
            </a:r>
            <a:endParaRPr lang="en-GB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847" t="11215" r="4233" b="11215"/>
          <a:stretch>
            <a:fillRect/>
          </a:stretch>
        </p:blipFill>
        <p:spPr bwMode="auto">
          <a:xfrm>
            <a:off x="5004000" y="1188000"/>
            <a:ext cx="4035362" cy="1992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 l="847" t="11215" r="5080" b="11215"/>
          <a:stretch>
            <a:fillRect/>
          </a:stretch>
        </p:blipFill>
        <p:spPr bwMode="auto">
          <a:xfrm>
            <a:off x="5004000" y="3528000"/>
            <a:ext cx="3999339" cy="1992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b="1" dirty="0" err="1" smtClean="0"/>
              <a:t>AGANet</a:t>
            </a:r>
            <a:r>
              <a:rPr lang="en-GB" b="1" dirty="0" smtClean="0"/>
              <a:t>: TRENDS IN AEROSOLS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995936" y="5301208"/>
            <a:ext cx="4824536" cy="719832"/>
          </a:xfrm>
        </p:spPr>
        <p:txBody>
          <a:bodyPr>
            <a:normAutofit/>
          </a:bodyPr>
          <a:lstStyle/>
          <a:p>
            <a:pPr marL="0" algn="l">
              <a:spcBef>
                <a:spcPts val="0"/>
              </a:spcBef>
            </a:pPr>
            <a:r>
              <a:rPr lang="en-GB" dirty="0" smtClean="0"/>
              <a:t>Vieno et al. (2014) The role of long range transport &amp; domestic emissions in determining atmospheric SIA </a:t>
            </a:r>
            <a:r>
              <a:rPr lang="en-GB" dirty="0" err="1" smtClean="0"/>
              <a:t>conccs</a:t>
            </a:r>
            <a:r>
              <a:rPr lang="en-GB" dirty="0" smtClean="0"/>
              <a:t> across the UK. Atm. Phys. Chem. 14, 1-13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847" t="11215" r="6773" b="9813"/>
          <a:stretch>
            <a:fillRect/>
          </a:stretch>
        </p:blipFill>
        <p:spPr bwMode="auto">
          <a:xfrm>
            <a:off x="180000" y="756000"/>
            <a:ext cx="3535165" cy="1825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847" t="11215" r="5927" b="12617"/>
          <a:stretch>
            <a:fillRect/>
          </a:stretch>
        </p:blipFill>
        <p:spPr bwMode="auto">
          <a:xfrm>
            <a:off x="180000" y="4212000"/>
            <a:ext cx="3567539" cy="1760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847" t="11215" r="5927" b="12617"/>
          <a:stretch>
            <a:fillRect/>
          </a:stretch>
        </p:blipFill>
        <p:spPr bwMode="auto">
          <a:xfrm>
            <a:off x="180000" y="2484000"/>
            <a:ext cx="3567539" cy="1760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 l="1451" t="2513" r="9434" b="5026"/>
          <a:stretch>
            <a:fillRect/>
          </a:stretch>
        </p:blipFill>
        <p:spPr bwMode="auto">
          <a:xfrm>
            <a:off x="4211960" y="1196752"/>
            <a:ext cx="4420863" cy="3973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sz="2400" b="1" dirty="0" smtClean="0"/>
              <a:t>Long range </a:t>
            </a:r>
            <a:r>
              <a:rPr lang="en-GB" sz="2400" b="1" dirty="0" err="1" smtClean="0"/>
              <a:t>transboundary</a:t>
            </a:r>
            <a:r>
              <a:rPr lang="en-GB" sz="2400" b="1" dirty="0" smtClean="0"/>
              <a:t> transport - detecting signal from 2014 volcanic eruption?</a:t>
            </a:r>
            <a:endParaRPr lang="en-GB" sz="2400" b="1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/>
          <a:srcRect t="1675" r="5806" b="4188"/>
          <a:stretch>
            <a:fillRect/>
          </a:stretch>
        </p:blipFill>
        <p:spPr bwMode="auto">
          <a:xfrm>
            <a:off x="7164288" y="2736000"/>
            <a:ext cx="1869042" cy="1618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917" t="2603" r="1567" b="9110"/>
          <a:stretch>
            <a:fillRect/>
          </a:stretch>
        </p:blipFill>
        <p:spPr bwMode="auto">
          <a:xfrm>
            <a:off x="36000" y="4581128"/>
            <a:ext cx="3474302" cy="1953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3950" t="2603" r="1580" b="9110"/>
          <a:stretch>
            <a:fillRect/>
          </a:stretch>
        </p:blipFill>
        <p:spPr bwMode="auto">
          <a:xfrm>
            <a:off x="3635896" y="4572000"/>
            <a:ext cx="3443817" cy="1953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1693" t="11316" r="5927" b="9901"/>
          <a:stretch>
            <a:fillRect/>
          </a:stretch>
        </p:blipFill>
        <p:spPr bwMode="auto">
          <a:xfrm>
            <a:off x="36000" y="720000"/>
            <a:ext cx="3535165" cy="1804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 l="1693" t="11488" r="6773" b="8616"/>
          <a:stretch>
            <a:fillRect/>
          </a:stretch>
        </p:blipFill>
        <p:spPr bwMode="auto">
          <a:xfrm>
            <a:off x="3672000" y="720000"/>
            <a:ext cx="3502790" cy="1802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Oval 12"/>
          <p:cNvSpPr>
            <a:spLocks noChangeAspect="1"/>
          </p:cNvSpPr>
          <p:nvPr/>
        </p:nvSpPr>
        <p:spPr>
          <a:xfrm>
            <a:off x="3347864" y="1340768"/>
            <a:ext cx="228600" cy="2286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7020272" y="1412776"/>
            <a:ext cx="228600" cy="2286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/>
          <p:cNvGrpSpPr/>
          <p:nvPr/>
        </p:nvGrpSpPr>
        <p:grpSpPr>
          <a:xfrm>
            <a:off x="36000" y="2564905"/>
            <a:ext cx="7186310" cy="1984554"/>
            <a:chOff x="36000" y="2564905"/>
            <a:chExt cx="7186310" cy="1984554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000" y="2628000"/>
              <a:ext cx="3550310" cy="1921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72000" y="2564905"/>
              <a:ext cx="3550310" cy="1921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683568" y="2852936"/>
              <a:ext cx="806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/>
                <a:t>2014</a:t>
              </a:r>
              <a:endParaRPr lang="en-GB" sz="24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39952" y="2780928"/>
              <a:ext cx="806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/>
                <a:t>2014</a:t>
              </a:r>
              <a:endParaRPr lang="en-GB" sz="24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b="1" dirty="0" smtClean="0">
                <a:latin typeface="+mn-lt"/>
              </a:rPr>
              <a:t>SUMMARY</a:t>
            </a:r>
            <a:endParaRPr lang="en-GB" b="1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548680"/>
            <a:ext cx="9107488" cy="612933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GB" sz="1800" dirty="0" smtClean="0"/>
              <a:t>UK NH</a:t>
            </a:r>
            <a:r>
              <a:rPr lang="en-GB" sz="1800" baseline="-25000" dirty="0" smtClean="0"/>
              <a:t>3</a:t>
            </a:r>
            <a:r>
              <a:rPr lang="en-GB" sz="1800" dirty="0" smtClean="0"/>
              <a:t> emissions declined by ~ 17% between 1998 and 2012, but NAMN data showed no significant trend in the whole data set over the same period.</a:t>
            </a:r>
          </a:p>
          <a:p>
            <a:pPr lvl="0">
              <a:spcBef>
                <a:spcPts val="0"/>
              </a:spcBef>
              <a:spcAft>
                <a:spcPts val="900"/>
              </a:spcAft>
            </a:pPr>
            <a:r>
              <a:rPr lang="en-GB" sz="1800" dirty="0" smtClean="0"/>
              <a:t>Inter-annual variability influenced by year-to-year changes in rain and temp.</a:t>
            </a:r>
          </a:p>
          <a:p>
            <a:pPr lvl="0">
              <a:spcBef>
                <a:spcPts val="0"/>
              </a:spcBef>
              <a:spcAft>
                <a:spcPts val="900"/>
              </a:spcAft>
            </a:pPr>
            <a:r>
              <a:rPr lang="en-GB" sz="1800" dirty="0" smtClean="0"/>
              <a:t>More NH</a:t>
            </a:r>
            <a:r>
              <a:rPr lang="en-GB" sz="1800" baseline="-25000" dirty="0" smtClean="0"/>
              <a:t>3</a:t>
            </a:r>
            <a:r>
              <a:rPr lang="en-GB" sz="1800" dirty="0" smtClean="0"/>
              <a:t> staying within UK due to shift from sulphate ((NH</a:t>
            </a:r>
            <a:r>
              <a:rPr lang="en-GB" sz="1800" baseline="-25000" dirty="0" smtClean="0"/>
              <a:t>4</a:t>
            </a:r>
            <a:r>
              <a:rPr lang="en-GB" sz="1800" dirty="0" smtClean="0"/>
              <a:t>)</a:t>
            </a:r>
            <a:r>
              <a:rPr lang="en-GB" sz="1800" baseline="-25000" dirty="0" smtClean="0"/>
              <a:t>2</a:t>
            </a:r>
            <a:r>
              <a:rPr lang="en-GB" sz="1800" dirty="0" smtClean="0"/>
              <a:t>SO</a:t>
            </a:r>
            <a:r>
              <a:rPr lang="en-GB" sz="1800" baseline="-25000" dirty="0" smtClean="0"/>
              <a:t>4</a:t>
            </a:r>
            <a:r>
              <a:rPr lang="en-GB" sz="1800" dirty="0" smtClean="0"/>
              <a:t> ~ 20%) to nitrate aerosols (NH</a:t>
            </a:r>
            <a:r>
              <a:rPr lang="en-GB" sz="1800" baseline="-25000" dirty="0" smtClean="0"/>
              <a:t>4</a:t>
            </a:r>
            <a:r>
              <a:rPr lang="en-GB" sz="1800" dirty="0" smtClean="0"/>
              <a:t>NO</a:t>
            </a:r>
            <a:r>
              <a:rPr lang="en-GB" sz="1800" baseline="-25000" dirty="0" smtClean="0"/>
              <a:t>3</a:t>
            </a:r>
            <a:r>
              <a:rPr lang="en-GB" sz="1800" dirty="0" smtClean="0"/>
              <a:t> ~ 80%)  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GB" sz="1800" dirty="0" smtClean="0"/>
              <a:t>In pig and poultry dominated areas, there is a slight but non-significant reduction in NH</a:t>
            </a:r>
            <a:r>
              <a:rPr lang="en-GB" sz="1800" baseline="-25000" dirty="0" smtClean="0"/>
              <a:t>3</a:t>
            </a:r>
            <a:r>
              <a:rPr lang="en-GB" sz="1800" dirty="0" smtClean="0"/>
              <a:t> concentrations, consistent with, but not as large as, the estimated reduction in NH</a:t>
            </a:r>
            <a:r>
              <a:rPr lang="en-GB" sz="1800" baseline="-25000" dirty="0" smtClean="0"/>
              <a:t>3</a:t>
            </a:r>
            <a:r>
              <a:rPr lang="en-GB" sz="1800" dirty="0" smtClean="0"/>
              <a:t> emissions from these sectors (- 26 %). 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GB" sz="1800" dirty="0" smtClean="0"/>
              <a:t>In cattle dominated areas, there is a slight but non-significant increase in NH</a:t>
            </a:r>
            <a:r>
              <a:rPr lang="en-GB" sz="1800" baseline="-25000" dirty="0" smtClean="0"/>
              <a:t>3</a:t>
            </a:r>
            <a:r>
              <a:rPr lang="en-GB" sz="1800" dirty="0" smtClean="0"/>
              <a:t> concentrations, despite the decline in emissions from this sector since 1998           (-11%). 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GB" sz="1800" dirty="0" smtClean="0"/>
              <a:t>At background sites, NH</a:t>
            </a:r>
            <a:r>
              <a:rPr lang="en-GB" sz="1800" baseline="-25000" dirty="0" smtClean="0"/>
              <a:t>3</a:t>
            </a:r>
            <a:r>
              <a:rPr lang="en-GB" sz="1800" dirty="0" smtClean="0"/>
              <a:t> concentrations are approximately constant with an indications of an increase.</a:t>
            </a:r>
          </a:p>
          <a:p>
            <a:pPr lvl="0">
              <a:spcBef>
                <a:spcPts val="0"/>
              </a:spcBef>
              <a:spcAft>
                <a:spcPts val="900"/>
              </a:spcAft>
            </a:pPr>
            <a:r>
              <a:rPr lang="en-GB" sz="1800" dirty="0" smtClean="0"/>
              <a:t>Non-</a:t>
            </a:r>
            <a:r>
              <a:rPr lang="en-GB" sz="1800" dirty="0" err="1" smtClean="0"/>
              <a:t>linearities</a:t>
            </a:r>
            <a:r>
              <a:rPr lang="en-GB" sz="1800" dirty="0" smtClean="0"/>
              <a:t> in relationship between emission and deposition of atmospheric pollutants. e.g. decline in SO</a:t>
            </a:r>
            <a:r>
              <a:rPr lang="en-GB" sz="1800" baseline="-25000" dirty="0" smtClean="0"/>
              <a:t>2</a:t>
            </a:r>
            <a:r>
              <a:rPr lang="en-GB" sz="1800" dirty="0" smtClean="0"/>
              <a:t> is not accompanied by a similar reduction in particulate SO</a:t>
            </a:r>
            <a:r>
              <a:rPr lang="en-GB" sz="1800" baseline="-25000" dirty="0" smtClean="0"/>
              <a:t>4</a:t>
            </a:r>
            <a:r>
              <a:rPr lang="en-GB" sz="1800" baseline="30000" dirty="0" smtClean="0"/>
              <a:t>2-</a:t>
            </a:r>
            <a:r>
              <a:rPr lang="en-GB" sz="1800" dirty="0" smtClean="0"/>
              <a:t> concentrations..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GB" sz="1900" dirty="0" smtClean="0">
              <a:latin typeface="+mn-lt"/>
            </a:endParaRPr>
          </a:p>
          <a:p>
            <a:pPr lvl="0">
              <a:spcBef>
                <a:spcPts val="0"/>
              </a:spcBef>
              <a:spcAft>
                <a:spcPts val="1800"/>
              </a:spcAft>
            </a:pPr>
            <a:endParaRPr lang="en-GB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3348000"/>
            <a:ext cx="9144000" cy="3429000"/>
          </a:xfrm>
        </p:spPr>
        <p:txBody>
          <a:bodyPr>
            <a:normAutofit/>
          </a:bodyPr>
          <a:lstStyle/>
          <a:p>
            <a:pPr marL="180000" algn="ctr">
              <a:lnSpc>
                <a:spcPct val="120000"/>
              </a:lnSpc>
              <a:spcAft>
                <a:spcPts val="300"/>
              </a:spcAft>
            </a:pPr>
            <a:r>
              <a:rPr lang="en-GB" sz="3200" b="1" dirty="0" smtClean="0">
                <a:solidFill>
                  <a:schemeClr val="bg1"/>
                </a:solidFill>
                <a:latin typeface="+mn-lt"/>
              </a:rPr>
              <a:t>ACKNOWLEDGEMENT</a:t>
            </a:r>
            <a:endParaRPr lang="en-GB" sz="3200" dirty="0" smtClean="0">
              <a:solidFill>
                <a:schemeClr val="bg1"/>
              </a:solidFill>
              <a:latin typeface="+mn-lt"/>
            </a:endParaRPr>
          </a:p>
          <a:p>
            <a:pPr marL="180000" algn="ctr"/>
            <a:r>
              <a:rPr lang="en-GB" sz="2200" b="1" dirty="0" smtClean="0">
                <a:solidFill>
                  <a:schemeClr val="bg1"/>
                </a:solidFill>
                <a:latin typeface="+mn-lt"/>
              </a:rPr>
              <a:t>DEFRA for funding UKEAP network</a:t>
            </a:r>
          </a:p>
          <a:p>
            <a:pPr marL="180000" algn="ctr"/>
            <a:r>
              <a:rPr lang="en-GB" sz="2200" b="1" dirty="0" smtClean="0">
                <a:solidFill>
                  <a:schemeClr val="bg1"/>
                </a:solidFill>
                <a:latin typeface="+mn-lt"/>
              </a:rPr>
              <a:t>UKEAP Local Site Operators</a:t>
            </a:r>
          </a:p>
          <a:p>
            <a:pPr marL="180000" algn="ctr"/>
            <a:r>
              <a:rPr lang="en-GB" sz="2200" b="1" dirty="0" smtClean="0">
                <a:solidFill>
                  <a:schemeClr val="bg1"/>
                </a:solidFill>
                <a:latin typeface="+mn-lt"/>
              </a:rPr>
              <a:t>Ricardo-AEA</a:t>
            </a:r>
          </a:p>
          <a:p>
            <a:pPr marL="180000" algn="ctr"/>
            <a:r>
              <a:rPr lang="en-GB" sz="2200" b="1" dirty="0" smtClean="0">
                <a:solidFill>
                  <a:schemeClr val="bg1"/>
                </a:solidFill>
                <a:latin typeface="+mn-lt"/>
              </a:rPr>
              <a:t>CEH colleagues</a:t>
            </a:r>
          </a:p>
          <a:p>
            <a:pPr marL="180000" algn="ctr"/>
            <a:r>
              <a:rPr lang="en-GB" sz="2200" b="1" dirty="0" smtClean="0">
                <a:solidFill>
                  <a:schemeClr val="bg1"/>
                </a:solidFill>
                <a:latin typeface="+mn-lt"/>
              </a:rPr>
              <a:t>Supporting funds from NERC</a:t>
            </a:r>
          </a:p>
          <a:p>
            <a:endParaRPr lang="en-GB" dirty="0"/>
          </a:p>
        </p:txBody>
      </p:sp>
      <p:pic>
        <p:nvPicPr>
          <p:cNvPr id="4" name="Picture Placeholder 4" descr="IMG_0253.jpg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/>
          <a:srcRect t="25000" b="25000"/>
          <a:stretch>
            <a:fillRect/>
          </a:stretch>
        </p:blipFill>
        <p:spPr>
          <a:xfrm>
            <a:off x="0" y="0"/>
            <a:ext cx="9144000" cy="3429000"/>
          </a:xfrm>
        </p:spPr>
      </p:pic>
      <p:sp>
        <p:nvSpPr>
          <p:cNvPr id="6" name="TextBox 5"/>
          <p:cNvSpPr txBox="1"/>
          <p:nvPr/>
        </p:nvSpPr>
        <p:spPr>
          <a:xfrm>
            <a:off x="7739080" y="0"/>
            <a:ext cx="1414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S19 Shetland</a:t>
            </a:r>
            <a:endParaRPr lang="en-GB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Description: Description: Ricardo-AEA"/>
          <p:cNvPicPr/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2771800" y="6165304"/>
            <a:ext cx="1506855" cy="326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New ammonia location.JPG"/>
          <p:cNvPicPr>
            <a:picLocks noChangeAspect="1"/>
          </p:cNvPicPr>
          <p:nvPr/>
        </p:nvPicPr>
        <p:blipFill>
          <a:blip r:embed="rId6" cstate="print"/>
          <a:srcRect t="6300" b="40949"/>
          <a:stretch>
            <a:fillRect/>
          </a:stretch>
        </p:blipFill>
        <p:spPr>
          <a:xfrm>
            <a:off x="0" y="0"/>
            <a:ext cx="9144000" cy="36176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2838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00FF"/>
                </a:solidFill>
              </a:rPr>
              <a:t>S84B </a:t>
            </a:r>
            <a:r>
              <a:rPr lang="en-GB" sz="2000" dirty="0" err="1" smtClean="0">
                <a:solidFill>
                  <a:srgbClr val="0000FF"/>
                </a:solidFill>
              </a:rPr>
              <a:t>Thursley</a:t>
            </a:r>
            <a:r>
              <a:rPr lang="en-GB" sz="2000" dirty="0" smtClean="0">
                <a:solidFill>
                  <a:srgbClr val="0000FF"/>
                </a:solidFill>
              </a:rPr>
              <a:t> Common 2</a:t>
            </a:r>
            <a:endParaRPr lang="en-GB" sz="2000" dirty="0">
              <a:solidFill>
                <a:srgbClr val="0000FF"/>
              </a:solidFill>
            </a:endParaRPr>
          </a:p>
        </p:txBody>
      </p:sp>
      <p:pic>
        <p:nvPicPr>
          <p:cNvPr id="12" name="Picture 11"/>
          <p:cNvPicPr/>
          <p:nvPr/>
        </p:nvPicPr>
        <p:blipFill>
          <a:blip r:embed="rId7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b="-2408"/>
          <a:stretch>
            <a:fillRect/>
          </a:stretch>
        </p:blipFill>
        <p:spPr bwMode="auto">
          <a:xfrm>
            <a:off x="5004048" y="5949280"/>
            <a:ext cx="1461905" cy="76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b="1" dirty="0" smtClean="0"/>
              <a:t>OUTLINE</a:t>
            </a:r>
            <a:endParaRPr lang="en-GB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32500" lnSpcReduction="20000"/>
          </a:bodyPr>
          <a:lstStyle/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en-GB" sz="9800" b="1" dirty="0" smtClean="0"/>
              <a:t>UKEAP: overview of component networks </a:t>
            </a:r>
          </a:p>
          <a:p>
            <a:pPr>
              <a:lnSpc>
                <a:spcPct val="120000"/>
              </a:lnSpc>
            </a:pPr>
            <a:r>
              <a:rPr lang="en-GB" sz="9800" b="1" dirty="0" smtClean="0"/>
              <a:t>Do concentration data support changes in UK emissions?</a:t>
            </a:r>
          </a:p>
          <a:p>
            <a:pPr marL="720000" lvl="1">
              <a:lnSpc>
                <a:spcPct val="120000"/>
              </a:lnSpc>
              <a:buNone/>
            </a:pPr>
            <a:r>
              <a:rPr lang="en-GB" sz="9800" b="1" i="1" dirty="0" smtClean="0"/>
              <a:t>-  </a:t>
            </a:r>
            <a:r>
              <a:rPr lang="en-GB" sz="8600" b="1" i="1" dirty="0" smtClean="0"/>
              <a:t>NAMN: AMMONIA (SEP 1996 - present)</a:t>
            </a:r>
          </a:p>
          <a:p>
            <a:pPr marL="7200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Tx/>
              <a:buChar char="-"/>
            </a:pPr>
            <a:r>
              <a:rPr lang="en-GB" sz="8600" b="1" i="1" dirty="0" err="1" smtClean="0"/>
              <a:t>AGANet</a:t>
            </a:r>
            <a:r>
              <a:rPr lang="en-GB" sz="8600" b="1" i="1" dirty="0" smtClean="0"/>
              <a:t>: ACID GASES &amp; AEROSOL 				(SEP 1999 - present)</a:t>
            </a:r>
          </a:p>
          <a:p>
            <a:pPr>
              <a:spcBef>
                <a:spcPts val="300"/>
              </a:spcBef>
              <a:spcAft>
                <a:spcPts val="1200"/>
              </a:spcAft>
            </a:pPr>
            <a:endParaRPr lang="en-GB" sz="3300" b="1" dirty="0" smtClean="0"/>
          </a:p>
          <a:p>
            <a:pPr>
              <a:spcBef>
                <a:spcPts val="300"/>
              </a:spcBef>
              <a:spcAft>
                <a:spcPts val="1200"/>
              </a:spcAft>
              <a:buNone/>
            </a:pPr>
            <a:endParaRPr lang="en-GB" sz="28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b="1" dirty="0" smtClean="0"/>
              <a:t>UKEAP</a:t>
            </a:r>
            <a:endParaRPr lang="en-GB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612000"/>
            <a:ext cx="9144000" cy="6129337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GB" sz="3200" b="1" u="sng" dirty="0" smtClean="0">
                <a:solidFill>
                  <a:srgbClr val="000000"/>
                </a:solidFill>
                <a:latin typeface="+mn-lt"/>
              </a:rPr>
              <a:t>UK</a:t>
            </a:r>
            <a:r>
              <a:rPr lang="en-GB" sz="32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3200" b="1" u="sng" dirty="0" err="1" smtClean="0">
                <a:solidFill>
                  <a:srgbClr val="000000"/>
                </a:solidFill>
                <a:latin typeface="+mn-lt"/>
              </a:rPr>
              <a:t>E</a:t>
            </a:r>
            <a:r>
              <a:rPr lang="en-GB" sz="3200" b="1" dirty="0" err="1" smtClean="0">
                <a:solidFill>
                  <a:srgbClr val="000000"/>
                </a:solidFill>
                <a:latin typeface="+mn-lt"/>
              </a:rPr>
              <a:t>utrophying</a:t>
            </a:r>
            <a:r>
              <a:rPr lang="en-GB" sz="3200" b="1" dirty="0" smtClean="0">
                <a:solidFill>
                  <a:srgbClr val="000000"/>
                </a:solidFill>
                <a:latin typeface="+mn-lt"/>
              </a:rPr>
              <a:t> &amp; </a:t>
            </a:r>
            <a:r>
              <a:rPr lang="en-GB" sz="3200" b="1" u="sng" dirty="0" smtClean="0">
                <a:solidFill>
                  <a:srgbClr val="000000"/>
                </a:solidFill>
                <a:latin typeface="+mn-lt"/>
              </a:rPr>
              <a:t>A</a:t>
            </a:r>
            <a:r>
              <a:rPr lang="en-GB" sz="3200" b="1" dirty="0" smtClean="0">
                <a:solidFill>
                  <a:srgbClr val="000000"/>
                </a:solidFill>
                <a:latin typeface="+mn-lt"/>
              </a:rPr>
              <a:t>cidifying atmospheric </a:t>
            </a:r>
            <a:r>
              <a:rPr lang="en-GB" sz="3200" b="1" u="sng" dirty="0" smtClean="0">
                <a:solidFill>
                  <a:srgbClr val="000000"/>
                </a:solidFill>
                <a:latin typeface="+mn-lt"/>
              </a:rPr>
              <a:t>P</a:t>
            </a:r>
            <a:r>
              <a:rPr lang="en-GB" sz="3200" b="1" dirty="0" smtClean="0">
                <a:solidFill>
                  <a:srgbClr val="000000"/>
                </a:solidFill>
                <a:latin typeface="+mn-lt"/>
              </a:rPr>
              <a:t>ollutants network</a:t>
            </a:r>
          </a:p>
          <a:p>
            <a:pPr>
              <a:spcBef>
                <a:spcPts val="0"/>
              </a:spcBef>
              <a:buNone/>
            </a:pPr>
            <a:r>
              <a:rPr lang="en-GB" b="1" dirty="0" smtClean="0">
                <a:latin typeface="+mn-lt"/>
              </a:rPr>
              <a:t>OBJECTIVES:</a:t>
            </a:r>
          </a:p>
          <a:p>
            <a:pPr marL="360000">
              <a:spcAft>
                <a:spcPts val="300"/>
              </a:spcAft>
              <a:buFont typeface="Wingdings" pitchFamily="2" charset="2"/>
              <a:buChar char="Ø"/>
            </a:pPr>
            <a:r>
              <a:rPr lang="en-GB" dirty="0" smtClean="0">
                <a:latin typeface="+mn-lt"/>
              </a:rPr>
              <a:t> </a:t>
            </a:r>
            <a:r>
              <a:rPr lang="en-GB" dirty="0" smtClean="0">
                <a:solidFill>
                  <a:srgbClr val="0000FF"/>
                </a:solidFill>
                <a:latin typeface="+mn-lt"/>
              </a:rPr>
              <a:t>Monitoring of concentrations and deposition of </a:t>
            </a:r>
            <a:r>
              <a:rPr lang="en-GB" b="1" u="sng" dirty="0" err="1" smtClean="0">
                <a:solidFill>
                  <a:srgbClr val="0000FF"/>
                </a:solidFill>
                <a:latin typeface="+mn-lt"/>
              </a:rPr>
              <a:t>eutrophying</a:t>
            </a:r>
            <a:r>
              <a:rPr lang="en-GB" dirty="0" smtClean="0">
                <a:solidFill>
                  <a:srgbClr val="0000FF"/>
                </a:solidFill>
                <a:latin typeface="+mn-lt"/>
              </a:rPr>
              <a:t> and </a:t>
            </a:r>
            <a:r>
              <a:rPr lang="en-GB" b="1" u="sng" dirty="0" smtClean="0">
                <a:solidFill>
                  <a:srgbClr val="0000FF"/>
                </a:solidFill>
                <a:latin typeface="+mn-lt"/>
              </a:rPr>
              <a:t>acidifying</a:t>
            </a:r>
            <a:r>
              <a:rPr lang="en-GB" dirty="0" smtClean="0">
                <a:solidFill>
                  <a:srgbClr val="0000FF"/>
                </a:solidFill>
                <a:latin typeface="+mn-lt"/>
              </a:rPr>
              <a:t> species in air and precipitation in rural areas of the UK with sufficient spatial and temporal resolution to allow: </a:t>
            </a:r>
            <a:endParaRPr lang="en-GB" sz="2200" dirty="0" smtClean="0">
              <a:solidFill>
                <a:srgbClr val="009A46"/>
              </a:solidFill>
              <a:latin typeface="+mn-lt"/>
            </a:endParaRPr>
          </a:p>
          <a:p>
            <a:pPr marL="360000" indent="-360000">
              <a:spcAft>
                <a:spcPts val="300"/>
              </a:spcAft>
              <a:buNone/>
            </a:pPr>
            <a:r>
              <a:rPr lang="en-GB" sz="2200" dirty="0" smtClean="0">
                <a:solidFill>
                  <a:srgbClr val="009A46"/>
                </a:solidFill>
                <a:latin typeface="+mn-lt"/>
              </a:rPr>
              <a:t>	• </a:t>
            </a:r>
            <a:r>
              <a:rPr lang="en-GB" sz="2200" i="1" dirty="0" smtClean="0">
                <a:solidFill>
                  <a:srgbClr val="009A46"/>
                </a:solidFill>
                <a:latin typeface="+mn-lt"/>
              </a:rPr>
              <a:t>Evaluation of policy measures to reduce concentration and deposition; </a:t>
            </a:r>
          </a:p>
          <a:p>
            <a:pPr marL="360000" indent="-360000">
              <a:spcAft>
                <a:spcPts val="300"/>
              </a:spcAft>
              <a:buNone/>
            </a:pPr>
            <a:r>
              <a:rPr lang="en-GB" sz="2200" i="1" dirty="0" smtClean="0">
                <a:solidFill>
                  <a:srgbClr val="009A46"/>
                </a:solidFill>
                <a:latin typeface="+mn-lt"/>
              </a:rPr>
              <a:t>	• Assessment of risks to ecosystems and </a:t>
            </a:r>
            <a:r>
              <a:rPr lang="en-GB" sz="2200" i="1" dirty="0" err="1" smtClean="0">
                <a:solidFill>
                  <a:srgbClr val="009A46"/>
                </a:solidFill>
                <a:latin typeface="+mn-lt"/>
              </a:rPr>
              <a:t>exceedances</a:t>
            </a:r>
            <a:r>
              <a:rPr lang="en-GB" sz="2200" i="1" dirty="0" smtClean="0">
                <a:solidFill>
                  <a:srgbClr val="009A46"/>
                </a:solidFill>
                <a:latin typeface="+mn-lt"/>
              </a:rPr>
              <a:t> of critical loads;</a:t>
            </a:r>
          </a:p>
          <a:p>
            <a:pPr marL="360000" indent="-360000">
              <a:spcAft>
                <a:spcPts val="600"/>
              </a:spcAft>
              <a:buNone/>
            </a:pPr>
            <a:r>
              <a:rPr lang="en-GB" sz="2200" i="1" dirty="0" smtClean="0">
                <a:solidFill>
                  <a:srgbClr val="009A46"/>
                </a:solidFill>
                <a:latin typeface="+mn-lt"/>
              </a:rPr>
              <a:t>	• Estimation of secondary components of </a:t>
            </a:r>
            <a:r>
              <a:rPr lang="en-GB" sz="2200" i="1" dirty="0" err="1" smtClean="0">
                <a:solidFill>
                  <a:srgbClr val="009A46"/>
                </a:solidFill>
                <a:latin typeface="+mn-lt"/>
              </a:rPr>
              <a:t>PM</a:t>
            </a:r>
            <a:r>
              <a:rPr lang="en-GB" sz="2200" i="1" baseline="-25000" dirty="0" err="1" smtClean="0">
                <a:solidFill>
                  <a:srgbClr val="009A46"/>
                </a:solidFill>
                <a:latin typeface="+mn-lt"/>
              </a:rPr>
              <a:t>x</a:t>
            </a:r>
            <a:r>
              <a:rPr lang="en-GB" sz="2200" i="1" dirty="0" smtClean="0">
                <a:solidFill>
                  <a:srgbClr val="009A46"/>
                </a:solidFill>
                <a:latin typeface="+mn-lt"/>
              </a:rPr>
              <a:t>. </a:t>
            </a:r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en-GB" dirty="0" smtClean="0">
                <a:latin typeface="+mn-lt"/>
              </a:rPr>
              <a:t> Provide UK input to the European Monitoring and Evaluation Programme (http://www.emep.int/). </a:t>
            </a: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195736" y="5733256"/>
            <a:ext cx="4529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GB" dirty="0" smtClean="0">
                <a:hlinkClick r:id="rId2"/>
              </a:rPr>
              <a:t>http://uk-air.defra.gov.uk/</a:t>
            </a:r>
            <a:r>
              <a:rPr lang="en-GB" dirty="0" smtClean="0"/>
              <a:t>   </a:t>
            </a:r>
          </a:p>
          <a:p>
            <a:pPr algn="ctr">
              <a:spcBef>
                <a:spcPts val="0"/>
              </a:spcBef>
              <a:buNone/>
            </a:pPr>
            <a:r>
              <a:rPr lang="en-GB" dirty="0" smtClean="0">
                <a:hlinkClick r:id="rId3"/>
              </a:rPr>
              <a:t>http://pollutantdeposition.defra.gov.uk/ukeap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sz="2800" b="1" u="sng" dirty="0" smtClean="0">
                <a:latin typeface="+mn-lt"/>
              </a:rPr>
              <a:t>UK</a:t>
            </a:r>
            <a:r>
              <a:rPr lang="en-GB" sz="2800" b="1" dirty="0" smtClean="0">
                <a:latin typeface="+mn-lt"/>
              </a:rPr>
              <a:t> </a:t>
            </a:r>
            <a:r>
              <a:rPr lang="en-GB" sz="2800" b="1" u="sng" dirty="0" err="1" smtClean="0">
                <a:latin typeface="+mn-lt"/>
              </a:rPr>
              <a:t>E</a:t>
            </a:r>
            <a:r>
              <a:rPr lang="en-GB" sz="2400" b="1" dirty="0" err="1" smtClean="0">
                <a:latin typeface="+mn-lt"/>
              </a:rPr>
              <a:t>utrophying</a:t>
            </a:r>
            <a:r>
              <a:rPr lang="en-GB" sz="2800" b="1" dirty="0" smtClean="0">
                <a:latin typeface="+mn-lt"/>
              </a:rPr>
              <a:t> &amp; </a:t>
            </a:r>
            <a:r>
              <a:rPr lang="en-GB" sz="2800" b="1" u="sng" dirty="0" smtClean="0">
                <a:latin typeface="+mn-lt"/>
              </a:rPr>
              <a:t>A</a:t>
            </a:r>
            <a:r>
              <a:rPr lang="en-GB" sz="2400" b="1" dirty="0" smtClean="0">
                <a:latin typeface="+mn-lt"/>
              </a:rPr>
              <a:t>cidifying</a:t>
            </a:r>
            <a:r>
              <a:rPr lang="en-GB" sz="2800" b="1" dirty="0" smtClean="0">
                <a:latin typeface="+mn-lt"/>
              </a:rPr>
              <a:t> </a:t>
            </a:r>
            <a:r>
              <a:rPr lang="en-GB" sz="2800" b="1" u="sng" dirty="0" smtClean="0">
                <a:latin typeface="+mn-lt"/>
              </a:rPr>
              <a:t>A</a:t>
            </a:r>
            <a:r>
              <a:rPr lang="en-GB" sz="2400" b="1" dirty="0" smtClean="0">
                <a:latin typeface="+mn-lt"/>
              </a:rPr>
              <a:t>tmospheric</a:t>
            </a:r>
            <a:r>
              <a:rPr lang="en-GB" sz="2800" b="1" dirty="0" smtClean="0">
                <a:latin typeface="+mn-lt"/>
              </a:rPr>
              <a:t> </a:t>
            </a:r>
            <a:r>
              <a:rPr lang="en-GB" sz="2800" b="1" u="sng" dirty="0" smtClean="0">
                <a:latin typeface="+mn-lt"/>
              </a:rPr>
              <a:t>P</a:t>
            </a:r>
            <a:r>
              <a:rPr lang="en-GB" sz="2400" b="1" dirty="0" smtClean="0">
                <a:latin typeface="+mn-lt"/>
              </a:rPr>
              <a:t>ollutants</a:t>
            </a:r>
            <a:r>
              <a:rPr lang="en-GB" sz="2800" b="1" dirty="0" smtClean="0">
                <a:latin typeface="+mn-lt"/>
              </a:rPr>
              <a:t> (UKEAP)</a:t>
            </a:r>
            <a:endParaRPr lang="en-GB" sz="2800" b="1" dirty="0">
              <a:latin typeface="+mn-lt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0" y="692696"/>
            <a:ext cx="9144000" cy="46800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1" name="Rectangle 80"/>
          <p:cNvSpPr/>
          <p:nvPr/>
        </p:nvSpPr>
        <p:spPr>
          <a:xfrm>
            <a:off x="0" y="5301208"/>
            <a:ext cx="9144000" cy="791617"/>
          </a:xfrm>
          <a:prstGeom prst="rect">
            <a:avLst/>
          </a:prstGeom>
          <a:solidFill>
            <a:srgbClr val="2CE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 31"/>
          <p:cNvSpPr>
            <a:spLocks noChangeAspect="1" noChangeArrowheads="1"/>
          </p:cNvSpPr>
          <p:nvPr/>
        </p:nvSpPr>
        <p:spPr bwMode="auto">
          <a:xfrm>
            <a:off x="395288" y="2924944"/>
            <a:ext cx="819150" cy="457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400" dirty="0">
                <a:latin typeface="Arial" pitchFamily="34" charset="0"/>
                <a:cs typeface="Arial" pitchFamily="34" charset="0"/>
              </a:rPr>
              <a:t>NH</a:t>
            </a:r>
            <a:r>
              <a:rPr lang="en-US" sz="2400" baseline="-25000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83" name="AutoShape 76"/>
          <p:cNvSpPr>
            <a:spLocks noChangeArrowheads="1"/>
          </p:cNvSpPr>
          <p:nvPr/>
        </p:nvSpPr>
        <p:spPr bwMode="auto">
          <a:xfrm>
            <a:off x="3635896" y="3573016"/>
            <a:ext cx="142875" cy="385763"/>
          </a:xfrm>
          <a:prstGeom prst="upArrow">
            <a:avLst>
              <a:gd name="adj1" fmla="val 44444"/>
              <a:gd name="adj2" fmla="val 94500"/>
            </a:avLst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84" name="AutoShape 77"/>
          <p:cNvSpPr>
            <a:spLocks noChangeArrowheads="1"/>
          </p:cNvSpPr>
          <p:nvPr/>
        </p:nvSpPr>
        <p:spPr bwMode="auto">
          <a:xfrm>
            <a:off x="2195736" y="3996000"/>
            <a:ext cx="144463" cy="387350"/>
          </a:xfrm>
          <a:prstGeom prst="upArrow">
            <a:avLst>
              <a:gd name="adj1" fmla="val 44444"/>
              <a:gd name="adj2" fmla="val 93846"/>
            </a:avLst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85" name="Rectangle 31"/>
          <p:cNvSpPr>
            <a:spLocks noChangeAspect="1" noChangeArrowheads="1"/>
          </p:cNvSpPr>
          <p:nvPr/>
        </p:nvSpPr>
        <p:spPr bwMode="auto">
          <a:xfrm>
            <a:off x="1547664" y="2924944"/>
            <a:ext cx="819150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400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en-US" sz="24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Rectangle 35"/>
          <p:cNvSpPr>
            <a:spLocks noChangeAspect="1" noChangeArrowheads="1"/>
          </p:cNvSpPr>
          <p:nvPr/>
        </p:nvSpPr>
        <p:spPr bwMode="auto">
          <a:xfrm>
            <a:off x="3851920" y="2924944"/>
            <a:ext cx="862013" cy="4572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400" dirty="0">
                <a:latin typeface="Arial" pitchFamily="34" charset="0"/>
                <a:cs typeface="Arial" pitchFamily="34" charset="0"/>
              </a:rPr>
              <a:t>NO</a:t>
            </a:r>
            <a:r>
              <a:rPr lang="en-US" sz="2400" baseline="-25000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87" name="Rectangle 36"/>
          <p:cNvSpPr>
            <a:spLocks noChangeAspect="1" noChangeArrowheads="1"/>
          </p:cNvSpPr>
          <p:nvPr/>
        </p:nvSpPr>
        <p:spPr bwMode="auto">
          <a:xfrm>
            <a:off x="2555776" y="2924944"/>
            <a:ext cx="1057275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400" dirty="0">
                <a:latin typeface="Arial" pitchFamily="34" charset="0"/>
                <a:cs typeface="Arial" pitchFamily="34" charset="0"/>
              </a:rPr>
              <a:t>HNO</a:t>
            </a:r>
            <a:r>
              <a:rPr lang="en-US" sz="2400" baseline="-25000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88" name="Text Box 26"/>
          <p:cNvSpPr txBox="1">
            <a:spLocks noChangeAspect="1" noChangeArrowheads="1"/>
          </p:cNvSpPr>
          <p:nvPr/>
        </p:nvSpPr>
        <p:spPr bwMode="auto">
          <a:xfrm>
            <a:off x="4644008" y="3429000"/>
            <a:ext cx="2088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2000" b="1" dirty="0">
                <a:latin typeface="Arial" pitchFamily="34" charset="0"/>
                <a:cs typeface="Arial" pitchFamily="34" charset="0"/>
              </a:rPr>
              <a:t>Dry </a:t>
            </a: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Deposition</a:t>
            </a:r>
            <a:endParaRPr lang="en-GB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436096" y="1628800"/>
            <a:ext cx="936104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GB" sz="2400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GB" sz="2400" baseline="30000" dirty="0" smtClean="0">
                <a:latin typeface="Arial" pitchFamily="34" charset="0"/>
                <a:cs typeface="Arial" pitchFamily="34" charset="0"/>
              </a:rPr>
              <a:t>2-</a:t>
            </a:r>
          </a:p>
          <a:p>
            <a:r>
              <a:rPr lang="en-GB" sz="2400" dirty="0" smtClean="0">
                <a:latin typeface="Arial" pitchFamily="34" charset="0"/>
                <a:cs typeface="Arial" pitchFamily="34" charset="0"/>
              </a:rPr>
              <a:t>NO</a:t>
            </a:r>
            <a:r>
              <a:rPr lang="en-GB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GB" sz="2400" baseline="30000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Cl</a:t>
            </a:r>
            <a:r>
              <a:rPr lang="en-GB" sz="2400" baseline="30000" dirty="0" smtClean="0">
                <a:latin typeface="Arial" pitchFamily="34" charset="0"/>
                <a:cs typeface="Arial" pitchFamily="34" charset="0"/>
              </a:rPr>
              <a:t>-</a:t>
            </a:r>
            <a:endParaRPr lang="en-GB" sz="2400" baseline="30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5" name="Picture 4" descr="C:\Program Files\Microsoft Office\MEDIA\CAGCAT10\j0293828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1556792"/>
            <a:ext cx="1482974" cy="1560698"/>
          </a:xfrm>
          <a:prstGeom prst="rect">
            <a:avLst/>
          </a:prstGeom>
          <a:noFill/>
        </p:spPr>
      </p:pic>
      <p:sp>
        <p:nvSpPr>
          <p:cNvPr id="96" name="TextBox 95"/>
          <p:cNvSpPr txBox="1"/>
          <p:nvPr/>
        </p:nvSpPr>
        <p:spPr>
          <a:xfrm>
            <a:off x="6876256" y="1224000"/>
            <a:ext cx="2045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latin typeface="Arial" pitchFamily="34" charset="0"/>
                <a:cs typeface="Arial" pitchFamily="34" charset="0"/>
              </a:rPr>
              <a:t>Wet Deposition</a:t>
            </a:r>
            <a:endParaRPr lang="en-GB" sz="20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0" name="Group 99"/>
          <p:cNvGrpSpPr/>
          <p:nvPr/>
        </p:nvGrpSpPr>
        <p:grpSpPr>
          <a:xfrm>
            <a:off x="7596336" y="2780928"/>
            <a:ext cx="1008112" cy="1253753"/>
            <a:chOff x="7812360" y="2780928"/>
            <a:chExt cx="936353" cy="1541785"/>
          </a:xfrm>
        </p:grpSpPr>
        <p:sp>
          <p:nvSpPr>
            <p:cNvPr id="128" name="Text Box 9"/>
            <p:cNvSpPr txBox="1">
              <a:spLocks noChangeArrowheads="1"/>
            </p:cNvSpPr>
            <p:nvPr/>
          </p:nvSpPr>
          <p:spPr bwMode="auto">
            <a:xfrm>
              <a:off x="7812360" y="2924944"/>
              <a:ext cx="381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2400" dirty="0">
                  <a:latin typeface="Times New Roman" pitchFamily="18" charset="0"/>
                  <a:cs typeface="Times New Roman" pitchFamily="18" charset="0"/>
                </a:rPr>
                <a:t>*</a:t>
              </a:r>
              <a:endParaRPr lang="en-GB" sz="2400" dirty="0">
                <a:latin typeface="Times New Roman" pitchFamily="18" charset="0"/>
              </a:endParaRPr>
            </a:p>
          </p:txBody>
        </p:sp>
        <p:sp>
          <p:nvSpPr>
            <p:cNvPr id="133" name="Text Box 12"/>
            <p:cNvSpPr txBox="1">
              <a:spLocks noChangeArrowheads="1"/>
            </p:cNvSpPr>
            <p:nvPr/>
          </p:nvSpPr>
          <p:spPr bwMode="auto">
            <a:xfrm>
              <a:off x="7956376" y="3501008"/>
              <a:ext cx="381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2400" dirty="0">
                  <a:latin typeface="Times New Roman" pitchFamily="18" charset="0"/>
                  <a:cs typeface="Times New Roman" pitchFamily="18" charset="0"/>
                </a:rPr>
                <a:t>*</a:t>
              </a:r>
              <a:endParaRPr lang="en-GB" sz="2400" dirty="0">
                <a:latin typeface="Times New Roman" pitchFamily="18" charset="0"/>
              </a:endParaRPr>
            </a:p>
          </p:txBody>
        </p:sp>
        <p:sp>
          <p:nvSpPr>
            <p:cNvPr id="134" name="Text Box 14"/>
            <p:cNvSpPr txBox="1">
              <a:spLocks noChangeArrowheads="1"/>
            </p:cNvSpPr>
            <p:nvPr/>
          </p:nvSpPr>
          <p:spPr bwMode="auto">
            <a:xfrm>
              <a:off x="7956376" y="3861048"/>
              <a:ext cx="381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2400" dirty="0">
                  <a:latin typeface="Times New Roman" pitchFamily="18" charset="0"/>
                  <a:cs typeface="Times New Roman" pitchFamily="18" charset="0"/>
                </a:rPr>
                <a:t>*</a:t>
              </a:r>
              <a:endParaRPr lang="en-GB" sz="2400" dirty="0">
                <a:latin typeface="Times New Roman" pitchFamily="18" charset="0"/>
              </a:endParaRPr>
            </a:p>
          </p:txBody>
        </p:sp>
        <p:grpSp>
          <p:nvGrpSpPr>
            <p:cNvPr id="135" name="Group 192"/>
            <p:cNvGrpSpPr>
              <a:grpSpLocks noChangeAspect="1"/>
            </p:cNvGrpSpPr>
            <p:nvPr/>
          </p:nvGrpSpPr>
          <p:grpSpPr>
            <a:xfrm>
              <a:off x="8057832" y="2780928"/>
              <a:ext cx="690881" cy="1512168"/>
              <a:chOff x="7381876" y="1916113"/>
              <a:chExt cx="863601" cy="2655887"/>
            </a:xfrm>
          </p:grpSpPr>
          <p:sp>
            <p:nvSpPr>
              <p:cNvPr id="137" name="Text Box 8"/>
              <p:cNvSpPr txBox="1">
                <a:spLocks noChangeArrowheads="1"/>
              </p:cNvSpPr>
              <p:nvPr/>
            </p:nvSpPr>
            <p:spPr bwMode="auto">
              <a:xfrm>
                <a:off x="7381876" y="1981200"/>
                <a:ext cx="38100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GB" sz="2400" dirty="0">
                    <a:latin typeface="Times New Roman" pitchFamily="18" charset="0"/>
                    <a:cs typeface="Times New Roman" pitchFamily="18" charset="0"/>
                  </a:rPr>
                  <a:t>*</a:t>
                </a:r>
                <a:endParaRPr lang="en-GB" sz="2400" dirty="0">
                  <a:latin typeface="Times New Roman" pitchFamily="18" charset="0"/>
                </a:endParaRPr>
              </a:p>
            </p:txBody>
          </p:sp>
          <p:sp>
            <p:nvSpPr>
              <p:cNvPr id="139" name="Text Box 10"/>
              <p:cNvSpPr txBox="1">
                <a:spLocks noChangeArrowheads="1"/>
              </p:cNvSpPr>
              <p:nvPr/>
            </p:nvSpPr>
            <p:spPr bwMode="auto">
              <a:xfrm>
                <a:off x="7545389" y="2895600"/>
                <a:ext cx="38100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GB" sz="2400" dirty="0">
                    <a:latin typeface="Times New Roman" pitchFamily="18" charset="0"/>
                    <a:cs typeface="Times New Roman" pitchFamily="18" charset="0"/>
                  </a:rPr>
                  <a:t>*</a:t>
                </a:r>
                <a:endParaRPr lang="en-GB" sz="2400" dirty="0">
                  <a:latin typeface="Times New Roman" pitchFamily="18" charset="0"/>
                </a:endParaRPr>
              </a:p>
            </p:txBody>
          </p:sp>
          <p:sp>
            <p:nvSpPr>
              <p:cNvPr id="140" name="Text Box 11"/>
              <p:cNvSpPr txBox="1">
                <a:spLocks noChangeArrowheads="1"/>
              </p:cNvSpPr>
              <p:nvPr/>
            </p:nvSpPr>
            <p:spPr bwMode="auto">
              <a:xfrm>
                <a:off x="7381876" y="2590800"/>
                <a:ext cx="38100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GB" sz="2400" dirty="0">
                    <a:latin typeface="Times New Roman" pitchFamily="18" charset="0"/>
                    <a:cs typeface="Times New Roman" pitchFamily="18" charset="0"/>
                  </a:rPr>
                  <a:t>*</a:t>
                </a:r>
                <a:endParaRPr lang="en-GB" sz="2400" dirty="0">
                  <a:latin typeface="Times New Roman" pitchFamily="18" charset="0"/>
                </a:endParaRPr>
              </a:p>
            </p:txBody>
          </p:sp>
          <p:sp>
            <p:nvSpPr>
              <p:cNvPr id="142" name="Text Box 13"/>
              <p:cNvSpPr txBox="1">
                <a:spLocks noChangeArrowheads="1"/>
              </p:cNvSpPr>
              <p:nvPr/>
            </p:nvSpPr>
            <p:spPr bwMode="auto">
              <a:xfrm>
                <a:off x="7545389" y="3505200"/>
                <a:ext cx="38100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GB" sz="2400" dirty="0">
                    <a:latin typeface="Times New Roman" pitchFamily="18" charset="0"/>
                    <a:cs typeface="Times New Roman" pitchFamily="18" charset="0"/>
                  </a:rPr>
                  <a:t>*</a:t>
                </a:r>
                <a:endParaRPr lang="en-GB" sz="2400" dirty="0">
                  <a:latin typeface="Times New Roman" pitchFamily="18" charset="0"/>
                </a:endParaRPr>
              </a:p>
            </p:txBody>
          </p:sp>
          <p:sp>
            <p:nvSpPr>
              <p:cNvPr id="143" name="Text Box 15"/>
              <p:cNvSpPr txBox="1">
                <a:spLocks noChangeArrowheads="1"/>
              </p:cNvSpPr>
              <p:nvPr/>
            </p:nvSpPr>
            <p:spPr bwMode="auto">
              <a:xfrm>
                <a:off x="7545389" y="4114800"/>
                <a:ext cx="38100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GB" sz="2400">
                    <a:latin typeface="Times New Roman" pitchFamily="18" charset="0"/>
                    <a:cs typeface="Times New Roman" pitchFamily="18" charset="0"/>
                  </a:rPr>
                  <a:t>*</a:t>
                </a:r>
                <a:endParaRPr lang="en-GB" sz="2400">
                  <a:latin typeface="Times New Roman" pitchFamily="18" charset="0"/>
                </a:endParaRPr>
              </a:p>
            </p:txBody>
          </p:sp>
          <p:sp>
            <p:nvSpPr>
              <p:cNvPr id="145" name="Oval 78"/>
              <p:cNvSpPr>
                <a:spLocks noChangeArrowheads="1"/>
              </p:cNvSpPr>
              <p:nvPr/>
            </p:nvSpPr>
            <p:spPr bwMode="auto">
              <a:xfrm>
                <a:off x="7958139" y="1916113"/>
                <a:ext cx="71438" cy="193675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" name="Oval 79"/>
              <p:cNvSpPr>
                <a:spLocks noChangeArrowheads="1"/>
              </p:cNvSpPr>
              <p:nvPr/>
            </p:nvSpPr>
            <p:spPr bwMode="auto">
              <a:xfrm>
                <a:off x="8174039" y="2205038"/>
                <a:ext cx="71438" cy="193675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7" name="Oval 80"/>
              <p:cNvSpPr>
                <a:spLocks noChangeArrowheads="1"/>
              </p:cNvSpPr>
              <p:nvPr/>
            </p:nvSpPr>
            <p:spPr bwMode="auto">
              <a:xfrm>
                <a:off x="7958139" y="2492375"/>
                <a:ext cx="71438" cy="193675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8" name="Oval 81"/>
              <p:cNvSpPr>
                <a:spLocks noChangeArrowheads="1"/>
              </p:cNvSpPr>
              <p:nvPr/>
            </p:nvSpPr>
            <p:spPr bwMode="auto">
              <a:xfrm>
                <a:off x="8174039" y="2803525"/>
                <a:ext cx="71438" cy="193675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1" name="Oval 82"/>
              <p:cNvSpPr>
                <a:spLocks noChangeArrowheads="1"/>
              </p:cNvSpPr>
              <p:nvPr/>
            </p:nvSpPr>
            <p:spPr bwMode="auto">
              <a:xfrm>
                <a:off x="7958139" y="3141663"/>
                <a:ext cx="71438" cy="193675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3" name="Oval 83"/>
              <p:cNvSpPr>
                <a:spLocks noChangeArrowheads="1"/>
              </p:cNvSpPr>
              <p:nvPr/>
            </p:nvSpPr>
            <p:spPr bwMode="auto">
              <a:xfrm>
                <a:off x="8174039" y="3429000"/>
                <a:ext cx="71438" cy="193675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4" name="Oval 84"/>
              <p:cNvSpPr>
                <a:spLocks noChangeArrowheads="1"/>
              </p:cNvSpPr>
              <p:nvPr/>
            </p:nvSpPr>
            <p:spPr bwMode="auto">
              <a:xfrm>
                <a:off x="7958139" y="3789363"/>
                <a:ext cx="71438" cy="193675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5" name="Oval 85"/>
              <p:cNvSpPr>
                <a:spLocks noChangeArrowheads="1"/>
              </p:cNvSpPr>
              <p:nvPr/>
            </p:nvSpPr>
            <p:spPr bwMode="auto">
              <a:xfrm>
                <a:off x="8174039" y="4076700"/>
                <a:ext cx="71438" cy="193675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6" name="Oval 86"/>
              <p:cNvSpPr>
                <a:spLocks noChangeArrowheads="1"/>
              </p:cNvSpPr>
              <p:nvPr/>
            </p:nvSpPr>
            <p:spPr bwMode="auto">
              <a:xfrm>
                <a:off x="7958139" y="4365625"/>
                <a:ext cx="71438" cy="193675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157" name="AutoShape 77"/>
          <p:cNvSpPr>
            <a:spLocks noChangeArrowheads="1"/>
          </p:cNvSpPr>
          <p:nvPr/>
        </p:nvSpPr>
        <p:spPr bwMode="auto">
          <a:xfrm>
            <a:off x="683568" y="3996000"/>
            <a:ext cx="144463" cy="387350"/>
          </a:xfrm>
          <a:prstGeom prst="upArrow">
            <a:avLst>
              <a:gd name="adj1" fmla="val 44444"/>
              <a:gd name="adj2" fmla="val 93846"/>
            </a:avLst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60" name="Arc 159"/>
          <p:cNvSpPr/>
          <p:nvPr/>
        </p:nvSpPr>
        <p:spPr>
          <a:xfrm rot="19958058">
            <a:off x="1655198" y="1587542"/>
            <a:ext cx="2714034" cy="1590055"/>
          </a:xfrm>
          <a:prstGeom prst="arc">
            <a:avLst>
              <a:gd name="adj1" fmla="val 11206864"/>
              <a:gd name="adj2" fmla="val 20432453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Arc 160"/>
          <p:cNvSpPr/>
          <p:nvPr/>
        </p:nvSpPr>
        <p:spPr>
          <a:xfrm rot="20772990">
            <a:off x="619550" y="1501556"/>
            <a:ext cx="4304452" cy="2402808"/>
          </a:xfrm>
          <a:prstGeom prst="arc">
            <a:avLst>
              <a:gd name="adj1" fmla="val 11342086"/>
              <a:gd name="adj2" fmla="val 1305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" name="Arc 161"/>
          <p:cNvSpPr/>
          <p:nvPr/>
        </p:nvSpPr>
        <p:spPr>
          <a:xfrm rot="19958058">
            <a:off x="2709934" y="1707025"/>
            <a:ext cx="2258897" cy="1533978"/>
          </a:xfrm>
          <a:prstGeom prst="arc">
            <a:avLst>
              <a:gd name="adj1" fmla="val 11206864"/>
              <a:gd name="adj2" fmla="val 1979622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" name="Arc 162"/>
          <p:cNvSpPr/>
          <p:nvPr/>
        </p:nvSpPr>
        <p:spPr>
          <a:xfrm rot="19958058">
            <a:off x="3767551" y="1909400"/>
            <a:ext cx="1691673" cy="1533978"/>
          </a:xfrm>
          <a:prstGeom prst="arc">
            <a:avLst>
              <a:gd name="adj1" fmla="val 11829380"/>
              <a:gd name="adj2" fmla="val 18313424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" name="Right Arrow 163"/>
          <p:cNvSpPr/>
          <p:nvPr/>
        </p:nvSpPr>
        <p:spPr>
          <a:xfrm rot="10800000">
            <a:off x="3600016" y="3123719"/>
            <a:ext cx="252000" cy="90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5" name="Straight Arrow Connector 164"/>
          <p:cNvCxnSpPr>
            <a:stCxn id="161" idx="2"/>
          </p:cNvCxnSpPr>
          <p:nvPr/>
        </p:nvCxnSpPr>
        <p:spPr>
          <a:xfrm>
            <a:off x="4863922" y="2198131"/>
            <a:ext cx="284341" cy="115886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Freeform 165"/>
          <p:cNvSpPr/>
          <p:nvPr/>
        </p:nvSpPr>
        <p:spPr>
          <a:xfrm>
            <a:off x="4816699" y="2060620"/>
            <a:ext cx="553791" cy="120203"/>
          </a:xfrm>
          <a:custGeom>
            <a:avLst/>
            <a:gdLst>
              <a:gd name="connsiteX0" fmla="*/ 0 w 553791"/>
              <a:gd name="connsiteY0" fmla="*/ 0 h 120203"/>
              <a:gd name="connsiteX1" fmla="*/ 360608 w 553791"/>
              <a:gd name="connsiteY1" fmla="*/ 115910 h 120203"/>
              <a:gd name="connsiteX2" fmla="*/ 553791 w 553791"/>
              <a:gd name="connsiteY2" fmla="*/ 25757 h 120203"/>
              <a:gd name="connsiteX3" fmla="*/ 553791 w 553791"/>
              <a:gd name="connsiteY3" fmla="*/ 25757 h 120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791" h="120203">
                <a:moveTo>
                  <a:pt x="0" y="0"/>
                </a:moveTo>
                <a:cubicBezTo>
                  <a:pt x="134155" y="55808"/>
                  <a:pt x="268310" y="111617"/>
                  <a:pt x="360608" y="115910"/>
                </a:cubicBezTo>
                <a:cubicBezTo>
                  <a:pt x="452907" y="120203"/>
                  <a:pt x="553791" y="25757"/>
                  <a:pt x="553791" y="25757"/>
                </a:cubicBezTo>
                <a:lnTo>
                  <a:pt x="553791" y="25757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" name="Arc 166"/>
          <p:cNvSpPr/>
          <p:nvPr/>
        </p:nvSpPr>
        <p:spPr>
          <a:xfrm rot="13320143">
            <a:off x="6663440" y="1578632"/>
            <a:ext cx="2047398" cy="1738350"/>
          </a:xfrm>
          <a:prstGeom prst="arc">
            <a:avLst>
              <a:gd name="adj1" fmla="val 14121397"/>
              <a:gd name="adj2" fmla="val 20441766"/>
            </a:avLst>
          </a:prstGeom>
          <a:ln w="38100">
            <a:solidFill>
              <a:srgbClr val="0000FF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" name="Rectangle 31"/>
          <p:cNvSpPr>
            <a:spLocks noChangeAspect="1" noChangeArrowheads="1"/>
          </p:cNvSpPr>
          <p:nvPr/>
        </p:nvSpPr>
        <p:spPr bwMode="auto">
          <a:xfrm>
            <a:off x="1547664" y="3429000"/>
            <a:ext cx="819150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HCl</a:t>
            </a:r>
            <a:endParaRPr lang="en-US" sz="2400" baseline="-25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9" name="Group 168"/>
          <p:cNvGrpSpPr/>
          <p:nvPr/>
        </p:nvGrpSpPr>
        <p:grpSpPr>
          <a:xfrm>
            <a:off x="7020272" y="4077072"/>
            <a:ext cx="1835832" cy="889248"/>
            <a:chOff x="6804248" y="4221088"/>
            <a:chExt cx="1835832" cy="889248"/>
          </a:xfrm>
        </p:grpSpPr>
        <p:sp>
          <p:nvSpPr>
            <p:cNvPr id="170" name="Rectangle 4"/>
            <p:cNvSpPr>
              <a:spLocks noChangeArrowheads="1"/>
            </p:cNvSpPr>
            <p:nvPr/>
          </p:nvSpPr>
          <p:spPr bwMode="auto">
            <a:xfrm>
              <a:off x="7668344" y="4221088"/>
              <a:ext cx="967678" cy="461665"/>
            </a:xfrm>
            <a:prstGeom prst="rect">
              <a:avLst/>
            </a:prstGeom>
            <a:solidFill>
              <a:srgbClr val="FFB3FB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NO</a:t>
              </a:r>
              <a:r>
                <a:rPr lang="en-US" sz="2400" baseline="-25000" dirty="0" smtClean="0"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2400" baseline="30000" dirty="0" smtClean="0">
                  <a:latin typeface="Arial" pitchFamily="34" charset="0"/>
                  <a:cs typeface="Arial" pitchFamily="34" charset="0"/>
                </a:rPr>
                <a:t>-</a:t>
              </a:r>
              <a:endParaRPr lang="en-US" sz="2400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1" name="Rectangle 5"/>
            <p:cNvSpPr>
              <a:spLocks noChangeArrowheads="1"/>
            </p:cNvSpPr>
            <p:nvPr/>
          </p:nvSpPr>
          <p:spPr bwMode="auto">
            <a:xfrm>
              <a:off x="6804248" y="4221088"/>
              <a:ext cx="925253" cy="461665"/>
            </a:xfrm>
            <a:prstGeom prst="rect">
              <a:avLst/>
            </a:prstGeom>
            <a:solidFill>
              <a:srgbClr val="FFB3FB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SO</a:t>
              </a:r>
              <a:r>
                <a:rPr lang="en-US" sz="2400" baseline="-25000" dirty="0" smtClean="0">
                  <a:latin typeface="Arial" pitchFamily="34" charset="0"/>
                  <a:cs typeface="Arial" pitchFamily="34" charset="0"/>
                </a:rPr>
                <a:t>4</a:t>
              </a:r>
              <a:r>
                <a:rPr lang="en-US" sz="2400" baseline="30000" dirty="0" smtClean="0">
                  <a:latin typeface="Arial" pitchFamily="34" charset="0"/>
                  <a:cs typeface="Arial" pitchFamily="34" charset="0"/>
                </a:rPr>
                <a:t>2-</a:t>
              </a:r>
              <a:endParaRPr lang="en-US" sz="2400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2" name="Rectangle 6"/>
            <p:cNvSpPr>
              <a:spLocks noChangeArrowheads="1"/>
            </p:cNvSpPr>
            <p:nvPr/>
          </p:nvSpPr>
          <p:spPr bwMode="auto">
            <a:xfrm>
              <a:off x="6804248" y="4653136"/>
              <a:ext cx="936104" cy="457200"/>
            </a:xfrm>
            <a:prstGeom prst="rect">
              <a:avLst/>
            </a:prstGeom>
            <a:solidFill>
              <a:srgbClr val="FFB3FB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NH</a:t>
              </a:r>
              <a:r>
                <a:rPr lang="en-US" sz="2400" baseline="-25000" dirty="0" smtClean="0">
                  <a:latin typeface="Arial" pitchFamily="34" charset="0"/>
                  <a:cs typeface="Arial" pitchFamily="34" charset="0"/>
                </a:rPr>
                <a:t>4</a:t>
              </a:r>
              <a:r>
                <a:rPr lang="en-US" sz="2400" baseline="30000" dirty="0" smtClean="0">
                  <a:latin typeface="Arial" pitchFamily="34" charset="0"/>
                  <a:cs typeface="Arial" pitchFamily="34" charset="0"/>
                </a:rPr>
                <a:t>+</a:t>
              </a:r>
              <a:endParaRPr lang="en-US" sz="2400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3" name="Rectangle 6"/>
            <p:cNvSpPr>
              <a:spLocks noChangeArrowheads="1"/>
            </p:cNvSpPr>
            <p:nvPr/>
          </p:nvSpPr>
          <p:spPr bwMode="auto">
            <a:xfrm>
              <a:off x="7740352" y="4644016"/>
              <a:ext cx="899728" cy="461665"/>
            </a:xfrm>
            <a:prstGeom prst="rect">
              <a:avLst/>
            </a:prstGeom>
            <a:solidFill>
              <a:srgbClr val="FFB3FB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Cl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-</a:t>
              </a:r>
              <a:endParaRPr lang="en-US" sz="2400" baseline="-25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74" name="TextBox 173"/>
          <p:cNvSpPr txBox="1"/>
          <p:nvPr/>
        </p:nvSpPr>
        <p:spPr>
          <a:xfrm>
            <a:off x="5220072" y="1196752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itchFamily="34" charset="0"/>
                <a:cs typeface="Arial" pitchFamily="34" charset="0"/>
              </a:rPr>
              <a:t>Particles</a:t>
            </a:r>
            <a:endParaRPr lang="en-GB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5" name="Group 174"/>
          <p:cNvGrpSpPr/>
          <p:nvPr/>
        </p:nvGrpSpPr>
        <p:grpSpPr>
          <a:xfrm>
            <a:off x="5364088" y="3717032"/>
            <a:ext cx="810156" cy="1269209"/>
            <a:chOff x="5076056" y="3717032"/>
            <a:chExt cx="810156" cy="1269209"/>
          </a:xfrm>
        </p:grpSpPr>
        <p:grpSp>
          <p:nvGrpSpPr>
            <p:cNvPr id="176" name="Group 124"/>
            <p:cNvGrpSpPr/>
            <p:nvPr/>
          </p:nvGrpSpPr>
          <p:grpSpPr>
            <a:xfrm>
              <a:off x="5076056" y="3717032"/>
              <a:ext cx="810156" cy="1269209"/>
              <a:chOff x="5897801" y="2873084"/>
              <a:chExt cx="810156" cy="3651547"/>
            </a:xfrm>
          </p:grpSpPr>
          <p:sp>
            <p:nvSpPr>
              <p:cNvPr id="179" name="Rectangle 17"/>
              <p:cNvSpPr>
                <a:spLocks noChangeAspect="1" noChangeArrowheads="1"/>
              </p:cNvSpPr>
              <p:nvPr/>
            </p:nvSpPr>
            <p:spPr bwMode="auto">
              <a:xfrm flipH="1">
                <a:off x="6466789" y="3241680"/>
                <a:ext cx="241168" cy="66992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80" name="Rectangle 18"/>
              <p:cNvSpPr>
                <a:spLocks noChangeAspect="1" noChangeArrowheads="1"/>
              </p:cNvSpPr>
              <p:nvPr/>
            </p:nvSpPr>
            <p:spPr bwMode="auto">
              <a:xfrm flipH="1">
                <a:off x="6466789" y="5429255"/>
                <a:ext cx="241168" cy="66992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81" name="Rectangle 19"/>
              <p:cNvSpPr>
                <a:spLocks noChangeAspect="1" noChangeArrowheads="1"/>
              </p:cNvSpPr>
              <p:nvPr/>
            </p:nvSpPr>
            <p:spPr bwMode="auto">
              <a:xfrm flipH="1">
                <a:off x="6466789" y="4335467"/>
                <a:ext cx="241168" cy="66992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83" name="Line 20"/>
              <p:cNvSpPr>
                <a:spLocks noChangeAspect="1" noChangeShapeType="1"/>
              </p:cNvSpPr>
              <p:nvPr/>
            </p:nvSpPr>
            <p:spPr bwMode="auto">
              <a:xfrm>
                <a:off x="6571232" y="5005391"/>
                <a:ext cx="0" cy="42545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88" name="Text Box 21"/>
              <p:cNvSpPr txBox="1">
                <a:spLocks noChangeAspect="1" noChangeArrowheads="1"/>
              </p:cNvSpPr>
              <p:nvPr/>
            </p:nvSpPr>
            <p:spPr bwMode="auto">
              <a:xfrm flipH="1">
                <a:off x="5897801" y="2873084"/>
                <a:ext cx="661928" cy="1328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sz="2400" i="1" dirty="0">
                    <a:latin typeface="Arial" pitchFamily="34" charset="0"/>
                    <a:cs typeface="Arial" pitchFamily="34" charset="0"/>
                  </a:rPr>
                  <a:t>R</a:t>
                </a:r>
                <a:r>
                  <a:rPr lang="en-US" sz="2400" baseline="-25000" dirty="0">
                    <a:latin typeface="Arial" pitchFamily="34" charset="0"/>
                    <a:cs typeface="Arial" pitchFamily="34" charset="0"/>
                  </a:rPr>
                  <a:t>a</a:t>
                </a:r>
              </a:p>
            </p:txBody>
          </p:sp>
          <p:sp>
            <p:nvSpPr>
              <p:cNvPr id="189" name="Line 24"/>
              <p:cNvSpPr>
                <a:spLocks noChangeAspect="1" noChangeShapeType="1"/>
              </p:cNvSpPr>
              <p:nvPr/>
            </p:nvSpPr>
            <p:spPr bwMode="auto">
              <a:xfrm>
                <a:off x="6571232" y="3911604"/>
                <a:ext cx="0" cy="42703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90" name="Line 25"/>
              <p:cNvSpPr>
                <a:spLocks noChangeAspect="1" noChangeShapeType="1"/>
              </p:cNvSpPr>
              <p:nvPr/>
            </p:nvSpPr>
            <p:spPr bwMode="auto">
              <a:xfrm>
                <a:off x="6571232" y="6099179"/>
                <a:ext cx="0" cy="42545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77" name="Text Box 21"/>
            <p:cNvSpPr txBox="1">
              <a:spLocks noChangeAspect="1" noChangeArrowheads="1"/>
            </p:cNvSpPr>
            <p:nvPr/>
          </p:nvSpPr>
          <p:spPr bwMode="auto">
            <a:xfrm flipH="1">
              <a:off x="5076056" y="4509120"/>
              <a:ext cx="66192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i="1" dirty="0" err="1" smtClean="0">
                  <a:latin typeface="Arial" pitchFamily="34" charset="0"/>
                  <a:cs typeface="Arial" pitchFamily="34" charset="0"/>
                </a:rPr>
                <a:t>R</a:t>
              </a:r>
              <a:r>
                <a:rPr lang="en-US" sz="2400" baseline="-25000" dirty="0" err="1" smtClean="0">
                  <a:latin typeface="Arial" pitchFamily="34" charset="0"/>
                  <a:cs typeface="Arial" pitchFamily="34" charset="0"/>
                </a:rPr>
                <a:t>c</a:t>
              </a:r>
              <a:endParaRPr lang="en-US" sz="2400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8" name="Text Box 21"/>
            <p:cNvSpPr txBox="1">
              <a:spLocks noChangeAspect="1" noChangeArrowheads="1"/>
            </p:cNvSpPr>
            <p:nvPr/>
          </p:nvSpPr>
          <p:spPr bwMode="auto">
            <a:xfrm flipH="1">
              <a:off x="5076056" y="4113120"/>
              <a:ext cx="66192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i="1" dirty="0" err="1" smtClean="0">
                  <a:latin typeface="Arial" pitchFamily="34" charset="0"/>
                  <a:cs typeface="Arial" pitchFamily="34" charset="0"/>
                </a:rPr>
                <a:t>R</a:t>
              </a:r>
              <a:r>
                <a:rPr lang="en-US" sz="2400" baseline="-25000" dirty="0" err="1" smtClean="0">
                  <a:latin typeface="Arial" pitchFamily="34" charset="0"/>
                  <a:cs typeface="Arial" pitchFamily="34" charset="0"/>
                </a:rPr>
                <a:t>b</a:t>
              </a:r>
              <a:endParaRPr lang="en-US" sz="2400" baseline="-250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1" name="Picture 5" descr="C:\Documents and Settings\YST\Local Settings\Temporary Internet Files\Content.IE5\37B2UYWD\MC900091069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00" y="5472000"/>
            <a:ext cx="794170" cy="599988"/>
          </a:xfrm>
          <a:prstGeom prst="rect">
            <a:avLst/>
          </a:prstGeom>
          <a:noFill/>
        </p:spPr>
      </p:pic>
      <p:pic>
        <p:nvPicPr>
          <p:cNvPr id="192" name="Picture 6" descr="C:\Documents and Settings\YST\Local Settings\Temporary Internet Files\Content.IE5\CWWQ52J1\MC900417432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000" y="5400000"/>
            <a:ext cx="604967" cy="701528"/>
          </a:xfrm>
          <a:prstGeom prst="rect">
            <a:avLst/>
          </a:prstGeom>
          <a:noFill/>
        </p:spPr>
      </p:pic>
      <p:pic>
        <p:nvPicPr>
          <p:cNvPr id="196" name="Picture 7" descr="C:\Documents and Settings\YST\Local Settings\Temporary Internet Files\Content.IE5\CWWQ52J1\MC900280296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000" y="4572000"/>
            <a:ext cx="1312149" cy="835333"/>
          </a:xfrm>
          <a:prstGeom prst="rect">
            <a:avLst/>
          </a:prstGeom>
          <a:noFill/>
        </p:spPr>
      </p:pic>
      <p:pic>
        <p:nvPicPr>
          <p:cNvPr id="197" name="Picture 11" descr="C:\Documents and Settings\YST\Local Settings\Temporary Internet Files\Content.IE5\CWWQ52J1\MC900104966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4536000"/>
            <a:ext cx="1643451" cy="1639337"/>
          </a:xfrm>
          <a:prstGeom prst="rect">
            <a:avLst/>
          </a:prstGeom>
          <a:noFill/>
        </p:spPr>
      </p:pic>
      <p:pic>
        <p:nvPicPr>
          <p:cNvPr id="199" name="Picture 12" descr="C:\Documents and Settings\YST\Local Settings\Temporary Internet Files\Content.IE5\UK9J8C8B\MM900283617[1]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9912" y="4626000"/>
            <a:ext cx="731520" cy="685800"/>
          </a:xfrm>
          <a:prstGeom prst="rect">
            <a:avLst/>
          </a:prstGeom>
          <a:noFill/>
        </p:spPr>
      </p:pic>
      <p:pic>
        <p:nvPicPr>
          <p:cNvPr id="200" name="Picture 16" descr="C:\Documents and Settings\YST\Local Settings\Temporary Internet Files\Content.IE5\UK9J8C8B\MC900056919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5854" y="5373210"/>
            <a:ext cx="1278880" cy="969721"/>
          </a:xfrm>
          <a:prstGeom prst="rect">
            <a:avLst/>
          </a:prstGeom>
          <a:noFill/>
        </p:spPr>
      </p:pic>
      <p:pic>
        <p:nvPicPr>
          <p:cNvPr id="201" name="Picture 17" descr="C:\Documents and Settings\YST\Local Settings\Temporary Internet Files\Content.IE5\CWWQ52J1\MC900141471[1].wm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87824" y="4221088"/>
            <a:ext cx="842163" cy="599847"/>
          </a:xfrm>
          <a:prstGeom prst="rect">
            <a:avLst/>
          </a:prstGeom>
          <a:noFill/>
        </p:spPr>
      </p:pic>
      <p:pic>
        <p:nvPicPr>
          <p:cNvPr id="202" name="Picture 20" descr="C:\Documents and Settings\YST\Local Settings\Temporary Internet Files\Content.IE5\CWWQ52J1\MC900434345[1].wm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84000" y="4968000"/>
            <a:ext cx="1749425" cy="1146175"/>
          </a:xfrm>
          <a:prstGeom prst="rect">
            <a:avLst/>
          </a:prstGeom>
          <a:noFill/>
        </p:spPr>
      </p:pic>
      <p:pic>
        <p:nvPicPr>
          <p:cNvPr id="203" name="Picture 22" descr="C:\Documents and Settings\YST\Local Settings\Temporary Internet Files\Content.IE5\UK9J8C8B\MP900403754[1]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24328" y="5004000"/>
            <a:ext cx="1365504" cy="1092403"/>
          </a:xfrm>
          <a:prstGeom prst="rect">
            <a:avLst/>
          </a:prstGeom>
          <a:noFill/>
        </p:spPr>
      </p:pic>
      <p:sp>
        <p:nvSpPr>
          <p:cNvPr id="204" name="TextBox 203"/>
          <p:cNvSpPr txBox="1"/>
          <p:nvPr/>
        </p:nvSpPr>
        <p:spPr>
          <a:xfrm>
            <a:off x="1835696" y="720000"/>
            <a:ext cx="151216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800" dirty="0" err="1" smtClean="0">
                <a:latin typeface="Arial" pitchFamily="34" charset="0"/>
                <a:cs typeface="Arial" pitchFamily="34" charset="0"/>
              </a:rPr>
              <a:t>AGAnet</a:t>
            </a:r>
            <a:endParaRPr lang="en-GB" sz="2800" baseline="30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" name="Rectangle 31"/>
          <p:cNvSpPr>
            <a:spLocks noChangeAspect="1" noChangeArrowheads="1"/>
          </p:cNvSpPr>
          <p:nvPr/>
        </p:nvSpPr>
        <p:spPr bwMode="auto">
          <a:xfrm>
            <a:off x="251520" y="720000"/>
            <a:ext cx="1296144" cy="52322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800" dirty="0" smtClean="0">
                <a:latin typeface="Arial" pitchFamily="34" charset="0"/>
                <a:cs typeface="Arial" pitchFamily="34" charset="0"/>
              </a:rPr>
              <a:t>NAMN</a:t>
            </a:r>
            <a:endParaRPr lang="en-US" sz="28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3635896" y="720000"/>
            <a:ext cx="1584176" cy="52322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GB" sz="2800" dirty="0" smtClean="0">
                <a:latin typeface="Arial" pitchFamily="34" charset="0"/>
                <a:cs typeface="Arial" pitchFamily="34" charset="0"/>
              </a:rPr>
              <a:t>NO</a:t>
            </a:r>
            <a:r>
              <a:rPr lang="en-GB" sz="28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-net</a:t>
            </a:r>
          </a:p>
        </p:txBody>
      </p:sp>
      <p:sp>
        <p:nvSpPr>
          <p:cNvPr id="207" name="Rectangle 6"/>
          <p:cNvSpPr>
            <a:spLocks noChangeArrowheads="1"/>
          </p:cNvSpPr>
          <p:nvPr/>
        </p:nvSpPr>
        <p:spPr bwMode="auto">
          <a:xfrm>
            <a:off x="6948264" y="720000"/>
            <a:ext cx="1872208" cy="523220"/>
          </a:xfrm>
          <a:prstGeom prst="rect">
            <a:avLst/>
          </a:prstGeom>
          <a:solidFill>
            <a:srgbClr val="FFB3FB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800" dirty="0" smtClean="0">
                <a:latin typeface="Arial" pitchFamily="34" charset="0"/>
                <a:cs typeface="Arial" pitchFamily="34" charset="0"/>
              </a:rPr>
              <a:t>Precip-net</a:t>
            </a:r>
            <a:endParaRPr lang="en-US" sz="28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8" name="Rectangle 31"/>
          <p:cNvSpPr>
            <a:spLocks noChangeAspect="1" noChangeArrowheads="1"/>
          </p:cNvSpPr>
          <p:nvPr/>
        </p:nvSpPr>
        <p:spPr bwMode="auto">
          <a:xfrm>
            <a:off x="5436096" y="2852936"/>
            <a:ext cx="936104" cy="457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400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+</a:t>
            </a:r>
            <a:endParaRPr lang="en-US" sz="2400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9" name="Right Arrow 208"/>
          <p:cNvSpPr/>
          <p:nvPr/>
        </p:nvSpPr>
        <p:spPr>
          <a:xfrm rot="19360639" flipV="1">
            <a:off x="2340709" y="3980894"/>
            <a:ext cx="1368000" cy="144000"/>
          </a:xfrm>
          <a:prstGeom prst="rightArrow">
            <a:avLst/>
          </a:prstGeom>
          <a:solidFill>
            <a:srgbClr val="009A46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TextBox 75"/>
          <p:cNvSpPr txBox="1"/>
          <p:nvPr/>
        </p:nvSpPr>
        <p:spPr>
          <a:xfrm>
            <a:off x="467544" y="1340768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itchFamily="34" charset="0"/>
                <a:cs typeface="Arial" pitchFamily="34" charset="0"/>
              </a:rPr>
              <a:t>Gases</a:t>
            </a:r>
            <a:endParaRPr lang="en-GB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5" grpId="0" animBg="1"/>
      <p:bldP spid="86" grpId="0" animBg="1"/>
      <p:bldP spid="87" grpId="0" animBg="1"/>
      <p:bldP spid="88" grpId="0"/>
      <p:bldP spid="89" grpId="0" animBg="1"/>
      <p:bldP spid="96" grpId="0"/>
      <p:bldP spid="168" grpId="0" animBg="1"/>
      <p:bldP spid="204" grpId="0" animBg="1"/>
      <p:bldP spid="205" grpId="0" animBg="1"/>
      <p:bldP spid="206" grpId="0" animBg="1"/>
      <p:bldP spid="207" grpId="0" animBg="1"/>
      <p:bldP spid="20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b="1" dirty="0" smtClean="0"/>
              <a:t>UKEAP component networks</a:t>
            </a:r>
            <a:endParaRPr lang="en-GB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 descr="UKEAP_NAMN_2012.jpg"/>
          <p:cNvPicPr>
            <a:picLocks noChangeAspect="1"/>
          </p:cNvPicPr>
          <p:nvPr/>
        </p:nvPicPr>
        <p:blipFill>
          <a:blip r:embed="rId3" cstate="print"/>
          <a:srcRect l="14282" t="5049" r="14282" b="5049"/>
          <a:stretch>
            <a:fillRect/>
          </a:stretch>
        </p:blipFill>
        <p:spPr>
          <a:xfrm>
            <a:off x="108000" y="764704"/>
            <a:ext cx="2183149" cy="3883467"/>
          </a:xfrm>
          <a:prstGeom prst="rect">
            <a:avLst/>
          </a:prstGeom>
        </p:spPr>
      </p:pic>
      <p:pic>
        <p:nvPicPr>
          <p:cNvPr id="7" name="Picture 6" descr="UKEAP_AGANet_2012.jpg"/>
          <p:cNvPicPr>
            <a:picLocks noChangeAspect="1"/>
          </p:cNvPicPr>
          <p:nvPr/>
        </p:nvPicPr>
        <p:blipFill>
          <a:blip r:embed="rId4" cstate="print"/>
          <a:srcRect l="16657" t="5049" r="14282" b="5049"/>
          <a:stretch>
            <a:fillRect/>
          </a:stretch>
        </p:blipFill>
        <p:spPr>
          <a:xfrm>
            <a:off x="2412000" y="764704"/>
            <a:ext cx="2131484" cy="3921917"/>
          </a:xfrm>
          <a:prstGeom prst="rect">
            <a:avLst/>
          </a:prstGeom>
        </p:spPr>
      </p:pic>
      <p:pic>
        <p:nvPicPr>
          <p:cNvPr id="8" name="Picture 7" descr="UKEAP_Bulk+daily.jpg"/>
          <p:cNvPicPr>
            <a:picLocks noChangeAspect="1"/>
          </p:cNvPicPr>
          <p:nvPr/>
        </p:nvPicPr>
        <p:blipFill>
          <a:blip r:embed="rId5" cstate="print"/>
          <a:srcRect l="16657" t="5049" r="15467" b="5049"/>
          <a:stretch>
            <a:fillRect/>
          </a:stretch>
        </p:blipFill>
        <p:spPr>
          <a:xfrm>
            <a:off x="4608000" y="764704"/>
            <a:ext cx="2094893" cy="3921917"/>
          </a:xfrm>
          <a:prstGeom prst="rect">
            <a:avLst/>
          </a:prstGeom>
        </p:spPr>
      </p:pic>
      <p:pic>
        <p:nvPicPr>
          <p:cNvPr id="9" name="Picture 8" descr="UKEAP_NO2.jpg"/>
          <p:cNvPicPr>
            <a:picLocks noChangeAspect="1"/>
          </p:cNvPicPr>
          <p:nvPr/>
        </p:nvPicPr>
        <p:blipFill>
          <a:blip r:embed="rId6" cstate="print"/>
          <a:srcRect l="16657" t="5049" r="16657" b="5049"/>
          <a:stretch>
            <a:fillRect/>
          </a:stretch>
        </p:blipFill>
        <p:spPr>
          <a:xfrm>
            <a:off x="6912000" y="756000"/>
            <a:ext cx="2058202" cy="3921917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24000" y="764704"/>
            <a:ext cx="98462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 smtClean="0"/>
              <a:t>NAMN</a:t>
            </a:r>
          </a:p>
          <a:p>
            <a:r>
              <a:rPr lang="en-GB" sz="2000" b="1" dirty="0" smtClean="0"/>
              <a:t>85 sites</a:t>
            </a:r>
            <a:endParaRPr lang="en-GB" sz="2000" b="1" dirty="0"/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2555776" y="764704"/>
            <a:ext cx="104060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 err="1" smtClean="0"/>
              <a:t>AGANet</a:t>
            </a:r>
            <a:endParaRPr lang="en-GB" sz="2000" b="1" dirty="0" smtClean="0"/>
          </a:p>
          <a:p>
            <a:r>
              <a:rPr lang="en-GB" sz="2000" b="1" dirty="0" smtClean="0"/>
              <a:t>30 sites</a:t>
            </a:r>
            <a:endParaRPr lang="en-GB" sz="2000" b="1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499992" y="764704"/>
            <a:ext cx="131016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 err="1" smtClean="0"/>
              <a:t>Precip</a:t>
            </a:r>
            <a:r>
              <a:rPr lang="en-GB" sz="2000" b="1" dirty="0" smtClean="0"/>
              <a:t>-Net</a:t>
            </a:r>
          </a:p>
          <a:p>
            <a:r>
              <a:rPr lang="en-GB" sz="2000" b="1" dirty="0" smtClean="0"/>
              <a:t>39 sites</a:t>
            </a:r>
            <a:endParaRPr lang="en-GB" sz="2000" b="1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876256" y="764704"/>
            <a:ext cx="107580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 smtClean="0"/>
              <a:t>NO</a:t>
            </a:r>
            <a:r>
              <a:rPr lang="en-GB" sz="2000" b="1" baseline="-25000" dirty="0" smtClean="0"/>
              <a:t>2</a:t>
            </a:r>
            <a:r>
              <a:rPr lang="en-GB" sz="2000" b="1" dirty="0" smtClean="0"/>
              <a:t>-Net</a:t>
            </a:r>
          </a:p>
          <a:p>
            <a:r>
              <a:rPr lang="en-GB" sz="2000" b="1" dirty="0" smtClean="0"/>
              <a:t>24 sites</a:t>
            </a:r>
            <a:endParaRPr lang="en-GB" sz="2000" b="1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07504" y="4653136"/>
          <a:ext cx="8928992" cy="2032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/>
                <a:gridCol w="1296144"/>
                <a:gridCol w="2088232"/>
                <a:gridCol w="2736304"/>
                <a:gridCol w="1512168"/>
              </a:tblGrid>
              <a:tr h="376047">
                <a:tc>
                  <a:txBody>
                    <a:bodyPr/>
                    <a:lstStyle/>
                    <a:p>
                      <a:endParaRPr lang="en-GB" sz="14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 smtClean="0">
                          <a:latin typeface="+mn-lt"/>
                          <a:cs typeface="Arial" pitchFamily="34" charset="0"/>
                        </a:rPr>
                        <a:t>NAMN</a:t>
                      </a:r>
                      <a:endParaRPr lang="en-GB" sz="1800" b="1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 err="1" smtClean="0">
                          <a:latin typeface="+mn-lt"/>
                          <a:cs typeface="Arial" pitchFamily="34" charset="0"/>
                        </a:rPr>
                        <a:t>AGANet</a:t>
                      </a:r>
                      <a:endParaRPr lang="en-GB" sz="1800" b="1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latin typeface="+mn-lt"/>
                          <a:cs typeface="Arial" pitchFamily="34" charset="0"/>
                        </a:rPr>
                        <a:t>Precip-Net</a:t>
                      </a:r>
                      <a:endParaRPr lang="en-GB" sz="1800" b="1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latin typeface="+mn-lt"/>
                          <a:cs typeface="Arial" pitchFamily="34" charset="0"/>
                        </a:rPr>
                        <a:t>NO</a:t>
                      </a:r>
                      <a:r>
                        <a:rPr lang="en-GB" sz="1800" b="1" baseline="-25000" dirty="0" smtClean="0">
                          <a:latin typeface="+mn-lt"/>
                          <a:cs typeface="Arial" pitchFamily="34" charset="0"/>
                        </a:rPr>
                        <a:t>2</a:t>
                      </a:r>
                      <a:r>
                        <a:rPr lang="en-GB" sz="1800" b="1" dirty="0" smtClean="0">
                          <a:latin typeface="+mn-lt"/>
                          <a:cs typeface="Arial" pitchFamily="34" charset="0"/>
                        </a:rPr>
                        <a:t>-Net</a:t>
                      </a:r>
                      <a:endParaRPr lang="en-GB" sz="1800" b="1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</a:tr>
              <a:tr h="344033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0000FF"/>
                          </a:solidFill>
                          <a:latin typeface="+mn-lt"/>
                          <a:cs typeface="Arial" pitchFamily="34" charset="0"/>
                        </a:rPr>
                        <a:t>Frequency</a:t>
                      </a:r>
                      <a:endParaRPr lang="en-GB" sz="1800" dirty="0">
                        <a:solidFill>
                          <a:srgbClr val="0000FF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+mn-lt"/>
                          <a:cs typeface="Arial" pitchFamily="34" charset="0"/>
                        </a:rPr>
                        <a:t>Monthly</a:t>
                      </a:r>
                      <a:endParaRPr lang="en-GB" sz="18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+mn-lt"/>
                          <a:cs typeface="Arial" pitchFamily="34" charset="0"/>
                        </a:rPr>
                        <a:t>Monthly</a:t>
                      </a:r>
                      <a:endParaRPr lang="en-GB" sz="18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+mn-lt"/>
                          <a:cs typeface="Arial" pitchFamily="34" charset="0"/>
                        </a:rPr>
                        <a:t>2-weekly (daily at 2 sites)</a:t>
                      </a:r>
                      <a:endParaRPr lang="en-GB" sz="18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+mn-lt"/>
                          <a:cs typeface="Arial" pitchFamily="34" charset="0"/>
                        </a:rPr>
                        <a:t>4-weekly</a:t>
                      </a:r>
                      <a:endParaRPr lang="en-GB" sz="18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</a:tr>
              <a:tr h="86409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0000FF"/>
                          </a:solidFill>
                          <a:latin typeface="+mn-lt"/>
                          <a:cs typeface="Arial" pitchFamily="34" charset="0"/>
                        </a:rPr>
                        <a:t>Species</a:t>
                      </a:r>
                      <a:endParaRPr lang="en-GB" sz="1800" dirty="0">
                        <a:solidFill>
                          <a:srgbClr val="0000FF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+mn-lt"/>
                          <a:cs typeface="Arial" pitchFamily="34" charset="0"/>
                        </a:rPr>
                        <a:t>NH</a:t>
                      </a:r>
                      <a:r>
                        <a:rPr lang="en-GB" sz="1800" baseline="-25000" dirty="0" smtClean="0">
                          <a:latin typeface="+mn-lt"/>
                          <a:cs typeface="Arial" pitchFamily="34" charset="0"/>
                        </a:rPr>
                        <a:t>3</a:t>
                      </a:r>
                    </a:p>
                    <a:p>
                      <a:r>
                        <a:rPr lang="en-GB" sz="1800" dirty="0" smtClean="0">
                          <a:latin typeface="+mn-lt"/>
                          <a:cs typeface="Arial" pitchFamily="34" charset="0"/>
                        </a:rPr>
                        <a:t>NH</a:t>
                      </a:r>
                      <a:r>
                        <a:rPr lang="en-GB" sz="1800" baseline="-25000" dirty="0" smtClean="0">
                          <a:latin typeface="+mn-lt"/>
                          <a:cs typeface="Arial" pitchFamily="34" charset="0"/>
                        </a:rPr>
                        <a:t>4</a:t>
                      </a:r>
                      <a:r>
                        <a:rPr lang="en-GB" sz="1800" baseline="30000" dirty="0" smtClean="0">
                          <a:latin typeface="+mn-lt"/>
                          <a:cs typeface="Arial" pitchFamily="34" charset="0"/>
                        </a:rPr>
                        <a:t>+</a:t>
                      </a:r>
                    </a:p>
                    <a:p>
                      <a:endParaRPr lang="en-GB" sz="18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+mn-lt"/>
                          <a:cs typeface="Arial" pitchFamily="34" charset="0"/>
                        </a:rPr>
                        <a:t>HNO</a:t>
                      </a:r>
                      <a:r>
                        <a:rPr lang="en-GB" sz="1800" baseline="-25000" dirty="0" smtClean="0">
                          <a:latin typeface="+mn-lt"/>
                          <a:cs typeface="Arial" pitchFamily="34" charset="0"/>
                        </a:rPr>
                        <a:t>3</a:t>
                      </a:r>
                      <a:r>
                        <a:rPr lang="en-GB" sz="1800" dirty="0" smtClean="0">
                          <a:latin typeface="+mn-lt"/>
                          <a:cs typeface="Arial" pitchFamily="34" charset="0"/>
                        </a:rPr>
                        <a:t>, SO</a:t>
                      </a:r>
                      <a:r>
                        <a:rPr lang="en-GB" sz="1800" baseline="-25000" dirty="0" smtClean="0">
                          <a:latin typeface="+mn-lt"/>
                          <a:cs typeface="Arial" pitchFamily="34" charset="0"/>
                        </a:rPr>
                        <a:t>2</a:t>
                      </a:r>
                      <a:r>
                        <a:rPr lang="en-GB" sz="1800" dirty="0" smtClean="0">
                          <a:latin typeface="+mn-lt"/>
                          <a:cs typeface="Arial" pitchFamily="34" charset="0"/>
                        </a:rPr>
                        <a:t>, </a:t>
                      </a:r>
                      <a:r>
                        <a:rPr lang="en-GB" sz="1800" dirty="0" err="1" smtClean="0">
                          <a:latin typeface="+mn-lt"/>
                          <a:cs typeface="Arial" pitchFamily="34" charset="0"/>
                        </a:rPr>
                        <a:t>HCl</a:t>
                      </a:r>
                      <a:r>
                        <a:rPr lang="en-GB" sz="1800" dirty="0" smtClean="0">
                          <a:latin typeface="+mn-lt"/>
                          <a:cs typeface="Arial" pitchFamily="34" charset="0"/>
                        </a:rPr>
                        <a:t>,</a:t>
                      </a:r>
                    </a:p>
                    <a:p>
                      <a:r>
                        <a:rPr lang="en-GB" sz="1800" dirty="0" smtClean="0">
                          <a:latin typeface="+mn-lt"/>
                          <a:cs typeface="Arial" pitchFamily="34" charset="0"/>
                        </a:rPr>
                        <a:t>NO</a:t>
                      </a:r>
                      <a:r>
                        <a:rPr lang="en-GB" sz="1800" baseline="-25000" dirty="0" smtClean="0">
                          <a:latin typeface="+mn-lt"/>
                          <a:cs typeface="Arial" pitchFamily="34" charset="0"/>
                        </a:rPr>
                        <a:t>3</a:t>
                      </a:r>
                      <a:r>
                        <a:rPr lang="en-GB" sz="1800" baseline="30000" dirty="0" smtClean="0">
                          <a:latin typeface="+mn-lt"/>
                          <a:cs typeface="Arial" pitchFamily="34" charset="0"/>
                        </a:rPr>
                        <a:t>-</a:t>
                      </a:r>
                      <a:r>
                        <a:rPr lang="en-GB" sz="1800" dirty="0" smtClean="0">
                          <a:latin typeface="+mn-lt"/>
                          <a:cs typeface="Arial" pitchFamily="34" charset="0"/>
                        </a:rPr>
                        <a:t>, SO</a:t>
                      </a:r>
                      <a:r>
                        <a:rPr lang="en-GB" sz="1800" baseline="-25000" dirty="0" smtClean="0">
                          <a:latin typeface="+mn-lt"/>
                          <a:cs typeface="Arial" pitchFamily="34" charset="0"/>
                        </a:rPr>
                        <a:t>4</a:t>
                      </a:r>
                      <a:r>
                        <a:rPr lang="en-GB" sz="1800" baseline="30000" dirty="0" smtClean="0">
                          <a:latin typeface="+mn-lt"/>
                          <a:cs typeface="Arial" pitchFamily="34" charset="0"/>
                        </a:rPr>
                        <a:t>2-</a:t>
                      </a:r>
                      <a:r>
                        <a:rPr lang="en-GB" sz="1800" dirty="0" smtClean="0">
                          <a:latin typeface="+mn-lt"/>
                          <a:cs typeface="Arial" pitchFamily="34" charset="0"/>
                        </a:rPr>
                        <a:t>,</a:t>
                      </a:r>
                      <a:r>
                        <a:rPr lang="en-GB" sz="1800" baseline="0" dirty="0" smtClean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GB" sz="1800" baseline="0" dirty="0" err="1" smtClean="0">
                          <a:latin typeface="+mn-lt"/>
                          <a:cs typeface="Arial" pitchFamily="34" charset="0"/>
                        </a:rPr>
                        <a:t>Cl</a:t>
                      </a:r>
                      <a:r>
                        <a:rPr lang="en-GB" sz="1800" baseline="30000" dirty="0" smtClean="0">
                          <a:latin typeface="+mn-lt"/>
                          <a:cs typeface="Arial" pitchFamily="34" charset="0"/>
                        </a:rPr>
                        <a:t>-</a:t>
                      </a:r>
                      <a:r>
                        <a:rPr lang="en-GB" sz="1800" baseline="0" dirty="0" smtClean="0">
                          <a:latin typeface="+mn-lt"/>
                          <a:cs typeface="Arial" pitchFamily="34" charset="0"/>
                        </a:rPr>
                        <a:t>,</a:t>
                      </a:r>
                    </a:p>
                    <a:p>
                      <a:r>
                        <a:rPr lang="en-GB" sz="1800" baseline="0" dirty="0" smtClean="0">
                          <a:latin typeface="+mn-lt"/>
                          <a:cs typeface="Arial" pitchFamily="34" charset="0"/>
                        </a:rPr>
                        <a:t>Na</a:t>
                      </a:r>
                      <a:r>
                        <a:rPr lang="en-GB" sz="1800" baseline="30000" dirty="0" smtClean="0">
                          <a:latin typeface="+mn-lt"/>
                          <a:cs typeface="Arial" pitchFamily="34" charset="0"/>
                        </a:rPr>
                        <a:t>+</a:t>
                      </a:r>
                      <a:r>
                        <a:rPr lang="en-GB" sz="1800" baseline="0" dirty="0" smtClean="0">
                          <a:latin typeface="+mn-lt"/>
                          <a:cs typeface="Arial" pitchFamily="34" charset="0"/>
                        </a:rPr>
                        <a:t>, Ca</a:t>
                      </a:r>
                      <a:r>
                        <a:rPr lang="en-GB" sz="1800" baseline="30000" dirty="0" smtClean="0">
                          <a:latin typeface="+mn-lt"/>
                          <a:cs typeface="Arial" pitchFamily="34" charset="0"/>
                        </a:rPr>
                        <a:t>2+</a:t>
                      </a:r>
                      <a:r>
                        <a:rPr lang="en-GB" sz="1800" baseline="0" dirty="0" smtClean="0">
                          <a:latin typeface="+mn-lt"/>
                          <a:cs typeface="Arial" pitchFamily="34" charset="0"/>
                        </a:rPr>
                        <a:t>, Mg</a:t>
                      </a:r>
                      <a:r>
                        <a:rPr lang="en-GB" sz="1800" baseline="30000" dirty="0" smtClean="0">
                          <a:latin typeface="+mn-lt"/>
                          <a:cs typeface="Arial" pitchFamily="34" charset="0"/>
                        </a:rPr>
                        <a:t>2+</a:t>
                      </a:r>
                      <a:endParaRPr lang="en-GB" sz="1800" baseline="300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+mn-lt"/>
                          <a:cs typeface="Arial" pitchFamily="34" charset="0"/>
                        </a:rPr>
                        <a:t>pH, conductivity,</a:t>
                      </a:r>
                      <a:r>
                        <a:rPr lang="en-GB" sz="1800" baseline="0" dirty="0" smtClean="0">
                          <a:latin typeface="+mn-lt"/>
                          <a:cs typeface="Arial" pitchFamily="34" charset="0"/>
                        </a:rPr>
                        <a:t> </a:t>
                      </a:r>
                    </a:p>
                    <a:p>
                      <a:r>
                        <a:rPr lang="en-GB" sz="1800" dirty="0" smtClean="0">
                          <a:latin typeface="+mn-lt"/>
                          <a:cs typeface="Arial" pitchFamily="34" charset="0"/>
                        </a:rPr>
                        <a:t>NH</a:t>
                      </a:r>
                      <a:r>
                        <a:rPr lang="en-GB" sz="1800" baseline="-25000" dirty="0" smtClean="0">
                          <a:latin typeface="+mn-lt"/>
                          <a:cs typeface="Arial" pitchFamily="34" charset="0"/>
                        </a:rPr>
                        <a:t>4</a:t>
                      </a:r>
                      <a:r>
                        <a:rPr lang="en-GB" sz="1800" baseline="30000" dirty="0" smtClean="0">
                          <a:latin typeface="+mn-lt"/>
                          <a:cs typeface="Arial" pitchFamily="34" charset="0"/>
                        </a:rPr>
                        <a:t>+</a:t>
                      </a:r>
                      <a:r>
                        <a:rPr lang="en-GB" sz="1800" dirty="0" smtClean="0">
                          <a:latin typeface="+mn-lt"/>
                          <a:cs typeface="Arial" pitchFamily="34" charset="0"/>
                        </a:rPr>
                        <a:t>,</a:t>
                      </a:r>
                      <a:r>
                        <a:rPr lang="en-GB" sz="1800" baseline="0" dirty="0" smtClean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GB" sz="1800" dirty="0" smtClean="0">
                          <a:latin typeface="+mn-lt"/>
                          <a:cs typeface="Arial" pitchFamily="34" charset="0"/>
                        </a:rPr>
                        <a:t>NO</a:t>
                      </a:r>
                      <a:r>
                        <a:rPr lang="en-GB" sz="1800" baseline="-25000" dirty="0" smtClean="0">
                          <a:latin typeface="+mn-lt"/>
                          <a:cs typeface="Arial" pitchFamily="34" charset="0"/>
                        </a:rPr>
                        <a:t>3</a:t>
                      </a:r>
                      <a:r>
                        <a:rPr lang="en-GB" sz="1800" baseline="30000" dirty="0" smtClean="0">
                          <a:latin typeface="+mn-lt"/>
                          <a:cs typeface="Arial" pitchFamily="34" charset="0"/>
                        </a:rPr>
                        <a:t>-</a:t>
                      </a:r>
                      <a:r>
                        <a:rPr lang="en-GB" sz="1800" dirty="0" smtClean="0">
                          <a:latin typeface="+mn-lt"/>
                          <a:cs typeface="Arial" pitchFamily="34" charset="0"/>
                        </a:rPr>
                        <a:t>, PO</a:t>
                      </a:r>
                      <a:r>
                        <a:rPr lang="en-GB" sz="1800" baseline="-25000" dirty="0" smtClean="0">
                          <a:latin typeface="+mn-lt"/>
                          <a:cs typeface="Arial" pitchFamily="34" charset="0"/>
                        </a:rPr>
                        <a:t>4</a:t>
                      </a:r>
                      <a:r>
                        <a:rPr lang="en-GB" sz="1800" baseline="30000" dirty="0" smtClean="0">
                          <a:latin typeface="+mn-lt"/>
                          <a:cs typeface="Arial" pitchFamily="34" charset="0"/>
                        </a:rPr>
                        <a:t>3-</a:t>
                      </a:r>
                      <a:r>
                        <a:rPr lang="en-GB" sz="1800" dirty="0" smtClean="0">
                          <a:latin typeface="+mn-lt"/>
                          <a:cs typeface="Arial" pitchFamily="34" charset="0"/>
                        </a:rPr>
                        <a:t>,</a:t>
                      </a:r>
                      <a:r>
                        <a:rPr lang="en-GB" sz="1800" baseline="0" dirty="0" smtClean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GB" sz="1800" dirty="0" smtClean="0">
                          <a:latin typeface="+mn-lt"/>
                          <a:cs typeface="Arial" pitchFamily="34" charset="0"/>
                        </a:rPr>
                        <a:t>SO</a:t>
                      </a:r>
                      <a:r>
                        <a:rPr lang="en-GB" sz="1800" baseline="-25000" dirty="0" smtClean="0">
                          <a:latin typeface="+mn-lt"/>
                          <a:cs typeface="Arial" pitchFamily="34" charset="0"/>
                        </a:rPr>
                        <a:t>4</a:t>
                      </a:r>
                      <a:r>
                        <a:rPr lang="en-GB" sz="1800" baseline="30000" dirty="0" smtClean="0">
                          <a:latin typeface="+mn-lt"/>
                          <a:cs typeface="Arial" pitchFamily="34" charset="0"/>
                        </a:rPr>
                        <a:t>2-</a:t>
                      </a:r>
                      <a:r>
                        <a:rPr lang="en-GB" sz="1800" dirty="0" smtClean="0">
                          <a:latin typeface="+mn-lt"/>
                          <a:cs typeface="Arial" pitchFamily="34" charset="0"/>
                        </a:rPr>
                        <a:t>,</a:t>
                      </a:r>
                      <a:r>
                        <a:rPr lang="en-GB" sz="1800" baseline="0" dirty="0" smtClean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GB" sz="1800" baseline="0" dirty="0" err="1" smtClean="0">
                          <a:latin typeface="+mn-lt"/>
                          <a:cs typeface="Arial" pitchFamily="34" charset="0"/>
                        </a:rPr>
                        <a:t>Cl</a:t>
                      </a:r>
                      <a:r>
                        <a:rPr lang="en-GB" sz="1800" baseline="30000" dirty="0" smtClean="0">
                          <a:latin typeface="+mn-lt"/>
                          <a:cs typeface="Arial" pitchFamily="34" charset="0"/>
                        </a:rPr>
                        <a:t>-</a:t>
                      </a:r>
                      <a:r>
                        <a:rPr lang="en-GB" sz="1800" baseline="0" dirty="0" smtClean="0">
                          <a:latin typeface="+mn-lt"/>
                          <a:cs typeface="Arial" pitchFamily="34" charset="0"/>
                        </a:rPr>
                        <a:t>,</a:t>
                      </a:r>
                    </a:p>
                    <a:p>
                      <a:r>
                        <a:rPr lang="en-GB" sz="1800" baseline="0" dirty="0" smtClean="0">
                          <a:latin typeface="+mn-lt"/>
                          <a:cs typeface="Arial" pitchFamily="34" charset="0"/>
                        </a:rPr>
                        <a:t>Na</a:t>
                      </a:r>
                      <a:r>
                        <a:rPr lang="en-GB" sz="1800" baseline="30000" dirty="0" smtClean="0">
                          <a:latin typeface="+mn-lt"/>
                          <a:cs typeface="Arial" pitchFamily="34" charset="0"/>
                        </a:rPr>
                        <a:t>+</a:t>
                      </a:r>
                      <a:r>
                        <a:rPr lang="en-GB" sz="1800" baseline="0" dirty="0" smtClean="0">
                          <a:latin typeface="+mn-lt"/>
                          <a:cs typeface="Arial" pitchFamily="34" charset="0"/>
                        </a:rPr>
                        <a:t>, K</a:t>
                      </a:r>
                      <a:r>
                        <a:rPr lang="en-GB" sz="1800" baseline="30000" dirty="0" smtClean="0">
                          <a:latin typeface="+mn-lt"/>
                          <a:cs typeface="Arial" pitchFamily="34" charset="0"/>
                        </a:rPr>
                        <a:t>+</a:t>
                      </a:r>
                      <a:r>
                        <a:rPr lang="en-GB" sz="1800" baseline="0" dirty="0" smtClean="0">
                          <a:latin typeface="+mn-lt"/>
                          <a:cs typeface="Arial" pitchFamily="34" charset="0"/>
                        </a:rPr>
                        <a:t>, Ca</a:t>
                      </a:r>
                      <a:r>
                        <a:rPr lang="en-GB" sz="1800" baseline="30000" dirty="0" smtClean="0">
                          <a:latin typeface="+mn-lt"/>
                          <a:cs typeface="Arial" pitchFamily="34" charset="0"/>
                        </a:rPr>
                        <a:t>2+</a:t>
                      </a:r>
                      <a:r>
                        <a:rPr lang="en-GB" sz="1800" baseline="0" dirty="0" smtClean="0">
                          <a:latin typeface="+mn-lt"/>
                          <a:cs typeface="Arial" pitchFamily="34" charset="0"/>
                        </a:rPr>
                        <a:t>, Mg</a:t>
                      </a:r>
                      <a:r>
                        <a:rPr lang="en-GB" sz="1800" baseline="30000" dirty="0" smtClean="0">
                          <a:latin typeface="+mn-lt"/>
                          <a:cs typeface="Arial" pitchFamily="34" charset="0"/>
                        </a:rPr>
                        <a:t>2+</a:t>
                      </a:r>
                      <a:endParaRPr lang="en-GB" sz="1800" baseline="300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+mn-lt"/>
                          <a:cs typeface="Arial" pitchFamily="34" charset="0"/>
                        </a:rPr>
                        <a:t>NO</a:t>
                      </a:r>
                      <a:r>
                        <a:rPr lang="en-GB" sz="1800" baseline="-25000" dirty="0" smtClean="0">
                          <a:latin typeface="+mn-lt"/>
                          <a:cs typeface="Arial" pitchFamily="34" charset="0"/>
                        </a:rPr>
                        <a:t>2</a:t>
                      </a:r>
                      <a:endParaRPr lang="en-GB" sz="1800" baseline="-250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</a:tr>
              <a:tr h="376047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0000FF"/>
                          </a:solidFill>
                          <a:latin typeface="+mn-lt"/>
                          <a:cs typeface="Arial" pitchFamily="34" charset="0"/>
                        </a:rPr>
                        <a:t>Inception</a:t>
                      </a:r>
                      <a:endParaRPr lang="en-GB" sz="1800" dirty="0">
                        <a:solidFill>
                          <a:srgbClr val="0000FF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+mn-lt"/>
                          <a:cs typeface="Arial" pitchFamily="34" charset="0"/>
                        </a:rPr>
                        <a:t>1996</a:t>
                      </a:r>
                      <a:endParaRPr lang="en-GB" sz="18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+mn-lt"/>
                          <a:cs typeface="Arial" pitchFamily="34" charset="0"/>
                        </a:rPr>
                        <a:t>1999</a:t>
                      </a:r>
                      <a:endParaRPr lang="en-GB" sz="18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+mn-lt"/>
                          <a:cs typeface="Arial" pitchFamily="34" charset="0"/>
                        </a:rPr>
                        <a:t>1985</a:t>
                      </a:r>
                      <a:endParaRPr lang="en-GB" sz="18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+mn-lt"/>
                          <a:cs typeface="Arial" pitchFamily="34" charset="0"/>
                        </a:rPr>
                        <a:t>1984</a:t>
                      </a:r>
                      <a:endParaRPr lang="en-GB" sz="18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Picture 14" descr="Lochnagar_rain guage.JPG"/>
          <p:cNvPicPr>
            <a:picLocks noChangeAspect="1"/>
          </p:cNvPicPr>
          <p:nvPr/>
        </p:nvPicPr>
        <p:blipFill>
          <a:blip r:embed="rId7" cstate="print"/>
          <a:srcRect l="37157" t="18792" r="37157" b="27334"/>
          <a:stretch>
            <a:fillRect/>
          </a:stretch>
        </p:blipFill>
        <p:spPr>
          <a:xfrm>
            <a:off x="6227997" y="1700806"/>
            <a:ext cx="902125" cy="1419093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 cstate="print"/>
          <a:srcRect l="19261" t="32990" r="36196" b="34425"/>
          <a:stretch>
            <a:fillRect/>
          </a:stretch>
        </p:blipFill>
        <p:spPr bwMode="auto">
          <a:xfrm>
            <a:off x="8244000" y="1873085"/>
            <a:ext cx="799328" cy="65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P1302472.JPG"/>
          <p:cNvPicPr>
            <a:picLocks noChangeAspect="1"/>
          </p:cNvPicPr>
          <p:nvPr/>
        </p:nvPicPr>
        <p:blipFill>
          <a:blip r:embed="rId9" cstate="print"/>
          <a:srcRect l="13708" t="3801" r="18277" b="7166"/>
          <a:stretch>
            <a:fillRect/>
          </a:stretch>
        </p:blipFill>
        <p:spPr>
          <a:xfrm>
            <a:off x="3923928" y="1556792"/>
            <a:ext cx="943114" cy="1646073"/>
          </a:xfrm>
          <a:prstGeom prst="rect">
            <a:avLst/>
          </a:prstGeom>
        </p:spPr>
      </p:pic>
      <p:pic>
        <p:nvPicPr>
          <p:cNvPr id="23" name="Picture 22" descr="Loch Grannoch_ALPHA.JPG"/>
          <p:cNvPicPr>
            <a:picLocks noChangeAspect="1"/>
          </p:cNvPicPr>
          <p:nvPr/>
        </p:nvPicPr>
        <p:blipFill>
          <a:blip r:embed="rId10" cstate="print"/>
          <a:srcRect l="75073" t="16200" b="39487"/>
          <a:stretch>
            <a:fillRect/>
          </a:stretch>
        </p:blipFill>
        <p:spPr>
          <a:xfrm rot="16200000">
            <a:off x="1918755" y="1329717"/>
            <a:ext cx="496841" cy="662959"/>
          </a:xfrm>
          <a:prstGeom prst="rect">
            <a:avLst/>
          </a:prstGeom>
        </p:spPr>
      </p:pic>
      <p:pic>
        <p:nvPicPr>
          <p:cNvPr id="17" name="Picture 16" descr="pump pictures 013.jpg"/>
          <p:cNvPicPr>
            <a:picLocks noChangeAspect="1"/>
          </p:cNvPicPr>
          <p:nvPr/>
        </p:nvPicPr>
        <p:blipFill>
          <a:blip r:embed="rId11" cstate="print"/>
          <a:srcRect l="48523" t="4719" r="14564" b="782"/>
          <a:stretch>
            <a:fillRect/>
          </a:stretch>
        </p:blipFill>
        <p:spPr>
          <a:xfrm>
            <a:off x="1619672" y="1916832"/>
            <a:ext cx="900087" cy="1728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2800" b="1" dirty="0" smtClean="0"/>
              <a:t>UK EMEP supersites - </a:t>
            </a:r>
            <a:r>
              <a:rPr lang="en-GB" sz="2800" b="1" dirty="0" err="1" smtClean="0"/>
              <a:t>Auchencorth</a:t>
            </a:r>
            <a:r>
              <a:rPr lang="en-GB" sz="2800" b="1" dirty="0" smtClean="0"/>
              <a:t> and Harwell</a:t>
            </a:r>
            <a:endParaRPr lang="en-GB" sz="2800" dirty="0"/>
          </a:p>
        </p:txBody>
      </p:sp>
      <p:pic>
        <p:nvPicPr>
          <p:cNvPr id="6" name="Picture 5" descr="Auchencort_photos general_Jan2009 063.jpg"/>
          <p:cNvPicPr preferRelativeResize="0"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666000"/>
            <a:ext cx="9143950" cy="6192000"/>
          </a:xfrm>
          <a:prstGeom prst="rect">
            <a:avLst/>
          </a:prstGeom>
        </p:spPr>
      </p:pic>
      <p:pic>
        <p:nvPicPr>
          <p:cNvPr id="7" name="Picture 6" descr="UKEAP_sites EMEP.jpg"/>
          <p:cNvPicPr>
            <a:picLocks noChangeAspect="1"/>
          </p:cNvPicPr>
          <p:nvPr/>
        </p:nvPicPr>
        <p:blipFill>
          <a:blip r:embed="rId3" cstate="print"/>
          <a:srcRect l="14112" t="6912" r="13806" b="4816"/>
          <a:stretch>
            <a:fillRect/>
          </a:stretch>
        </p:blipFill>
        <p:spPr>
          <a:xfrm>
            <a:off x="108000" y="666000"/>
            <a:ext cx="1362752" cy="23602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51920" y="6309320"/>
            <a:ext cx="5131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FF00"/>
                </a:solidFill>
              </a:rPr>
              <a:t>http://pollutantdeposition.defra.gov.uk/emep</a:t>
            </a:r>
            <a:endParaRPr lang="en-GB" sz="2000" b="1" dirty="0">
              <a:solidFill>
                <a:srgbClr val="FFFF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851920" y="692696"/>
          <a:ext cx="5040560" cy="56166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1656184"/>
              </a:tblGrid>
              <a:tr h="328697">
                <a:tc>
                  <a:txBody>
                    <a:bodyPr/>
                    <a:lstStyle/>
                    <a:p>
                      <a:r>
                        <a:rPr lang="en-GB" sz="1400" b="1" dirty="0"/>
                        <a:t>Measurement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Method</a:t>
                      </a:r>
                      <a:endParaRPr lang="en-GB" sz="1400" dirty="0"/>
                    </a:p>
                  </a:txBody>
                  <a:tcPr anchor="ctr"/>
                </a:tc>
              </a:tr>
              <a:tr h="2958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+mn-lt"/>
                        </a:rPr>
                        <a:t>Water-soluble gases </a:t>
                      </a:r>
                      <a:r>
                        <a:rPr lang="en-GB" sz="1200" dirty="0" smtClean="0">
                          <a:latin typeface="+mn-lt"/>
                        </a:rPr>
                        <a:t>+ </a:t>
                      </a:r>
                      <a:r>
                        <a:rPr lang="en-GB" sz="1200" dirty="0">
                          <a:latin typeface="+mn-lt"/>
                        </a:rPr>
                        <a:t>particles at PM2.5 </a:t>
                      </a:r>
                      <a:r>
                        <a:rPr lang="en-GB" sz="1200" dirty="0" smtClean="0">
                          <a:latin typeface="+mn-lt"/>
                        </a:rPr>
                        <a:t>&amp; </a:t>
                      </a:r>
                      <a:r>
                        <a:rPr lang="en-GB" sz="1200" dirty="0">
                          <a:latin typeface="+mn-lt"/>
                        </a:rPr>
                        <a:t>PM10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+mn-lt"/>
                        </a:rPr>
                        <a:t>MARGA</a:t>
                      </a:r>
                    </a:p>
                  </a:txBody>
                  <a:tcPr anchor="ctr"/>
                </a:tc>
              </a:tr>
              <a:tr h="2958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+mn-lt"/>
                        </a:rPr>
                        <a:t>Black carbon PM2.5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latin typeface="+mn-lt"/>
                        </a:rPr>
                        <a:t>Aethalometer</a:t>
                      </a:r>
                      <a:endParaRPr lang="en-GB" sz="1200" dirty="0">
                        <a:latin typeface="+mn-lt"/>
                      </a:endParaRPr>
                    </a:p>
                  </a:txBody>
                  <a:tcPr anchor="ctr"/>
                </a:tc>
              </a:tr>
              <a:tr h="29582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+mn-cs"/>
                        </a:rPr>
                        <a:t>NO/NO2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+mn-lt"/>
                        </a:rPr>
                        <a:t>Photolytic converter</a:t>
                      </a:r>
                    </a:p>
                  </a:txBody>
                  <a:tcPr anchor="ctr"/>
                </a:tc>
              </a:tr>
              <a:tr h="2588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Meteorology (wind speed, </a:t>
                      </a:r>
                      <a:r>
                        <a:rPr lang="en-GB" sz="12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dir’n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., temp., RH, </a:t>
                      </a:r>
                      <a:r>
                        <a:rPr lang="en-GB" sz="120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precip’n</a:t>
                      </a:r>
                      <a:r>
                        <a:rPr lang="en-GB" sz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)</a:t>
                      </a:r>
                      <a:endParaRPr lang="en-GB" sz="1200" dirty="0">
                        <a:latin typeface="+mn-lt"/>
                        <a:ea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Automated met station</a:t>
                      </a:r>
                      <a:endParaRPr lang="en-GB" sz="1200" dirty="0">
                        <a:latin typeface="+mn-lt"/>
                        <a:ea typeface="Times New Roman"/>
                      </a:endParaRPr>
                    </a:p>
                  </a:txBody>
                  <a:tcPr marL="28575" marR="28575" marT="28575" marB="28575"/>
                </a:tc>
              </a:tr>
              <a:tr h="2588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Ozone</a:t>
                      </a:r>
                      <a:endParaRPr lang="en-GB" sz="1200" dirty="0">
                        <a:latin typeface="+mn-lt"/>
                        <a:ea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UV photometer</a:t>
                      </a:r>
                      <a:endParaRPr lang="en-GB" sz="1200">
                        <a:latin typeface="+mn-lt"/>
                        <a:ea typeface="Times New Roman"/>
                      </a:endParaRPr>
                    </a:p>
                  </a:txBody>
                  <a:tcPr marL="28575" marR="28575" marT="28575" marB="28575"/>
                </a:tc>
              </a:tr>
              <a:tr h="2588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PM2.5 and PM10 mass (daily)</a:t>
                      </a:r>
                      <a:endParaRPr lang="en-GB" sz="1200" dirty="0">
                        <a:latin typeface="+mn-lt"/>
                        <a:ea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Filter (gravimetric)</a:t>
                      </a:r>
                      <a:endParaRPr lang="en-GB" sz="1200">
                        <a:latin typeface="+mn-lt"/>
                        <a:ea typeface="Times New Roman"/>
                      </a:endParaRPr>
                    </a:p>
                  </a:txBody>
                  <a:tcPr marL="28575" marR="28575" marT="28575" marB="28575"/>
                </a:tc>
              </a:tr>
              <a:tr h="2588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PM2.5 and PM10 mass (hourly)</a:t>
                      </a:r>
                      <a:endParaRPr lang="en-GB" sz="1200" dirty="0">
                        <a:latin typeface="+mn-lt"/>
                        <a:ea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TEOM/FDMS</a:t>
                      </a:r>
                      <a:endParaRPr lang="en-GB" sz="1200" dirty="0">
                        <a:latin typeface="+mn-lt"/>
                        <a:ea typeface="Times New Roman"/>
                      </a:endParaRPr>
                    </a:p>
                  </a:txBody>
                  <a:tcPr marL="28575" marR="28575" marT="28575" marB="28575"/>
                </a:tc>
              </a:tr>
              <a:tr h="2588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PAH (vapour and particle)</a:t>
                      </a:r>
                      <a:endParaRPr lang="en-GB" sz="1200" dirty="0">
                        <a:latin typeface="+mn-lt"/>
                        <a:ea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Digitel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 hi-</a:t>
                      </a:r>
                      <a:r>
                        <a:rPr lang="en-GB" sz="12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vol</a:t>
                      </a:r>
                      <a:endParaRPr lang="en-GB" sz="1200" dirty="0">
                        <a:latin typeface="+mn-lt"/>
                        <a:ea typeface="Times New Roman"/>
                      </a:endParaRPr>
                    </a:p>
                  </a:txBody>
                  <a:tcPr marL="28575" marR="28575" marT="28575" marB="28575"/>
                </a:tc>
              </a:tr>
              <a:tr h="2588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PAH (precipitation)</a:t>
                      </a:r>
                      <a:endParaRPr lang="en-GB" sz="1200">
                        <a:latin typeface="+mn-lt"/>
                        <a:ea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Bulk sampler</a:t>
                      </a:r>
                      <a:endParaRPr lang="en-GB" sz="1200" dirty="0">
                        <a:latin typeface="+mn-lt"/>
                        <a:ea typeface="Times New Roman"/>
                      </a:endParaRPr>
                    </a:p>
                  </a:txBody>
                  <a:tcPr marL="28575" marR="28575" marT="28575" marB="28575"/>
                </a:tc>
              </a:tr>
              <a:tr h="2588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TOMPS (air)</a:t>
                      </a:r>
                      <a:endParaRPr lang="en-GB" sz="1200" dirty="0">
                        <a:latin typeface="+mn-lt"/>
                        <a:ea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Hi-</a:t>
                      </a:r>
                      <a:r>
                        <a:rPr lang="en-GB" sz="12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vol</a:t>
                      </a:r>
                      <a:endParaRPr lang="en-GB" sz="1200" dirty="0">
                        <a:latin typeface="+mn-lt"/>
                        <a:ea typeface="Times New Roman"/>
                      </a:endParaRPr>
                    </a:p>
                  </a:txBody>
                  <a:tcPr marL="28575" marR="28575" marT="28575" marB="28575"/>
                </a:tc>
              </a:tr>
              <a:tr h="2588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Hydrocarbons (C</a:t>
                      </a:r>
                      <a:r>
                        <a:rPr lang="en-GB" sz="1200" baseline="-25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en-GB" sz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 – C</a:t>
                      </a:r>
                      <a:r>
                        <a:rPr lang="en-GB" sz="1200" baseline="-25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8</a:t>
                      </a:r>
                      <a:r>
                        <a:rPr lang="en-GB" sz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)</a:t>
                      </a:r>
                      <a:endParaRPr lang="en-GB" sz="1200">
                        <a:latin typeface="+mn-lt"/>
                        <a:ea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Online GC-FID</a:t>
                      </a:r>
                      <a:endParaRPr lang="en-GB" sz="1200" dirty="0">
                        <a:latin typeface="+mn-lt"/>
                        <a:ea typeface="Times New Roman"/>
                      </a:endParaRPr>
                    </a:p>
                  </a:txBody>
                  <a:tcPr marL="28575" marR="28575" marT="28575" marB="28575"/>
                </a:tc>
              </a:tr>
              <a:tr h="2588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Particle size and number</a:t>
                      </a:r>
                      <a:endParaRPr lang="en-GB" sz="1200">
                        <a:latin typeface="+mn-lt"/>
                        <a:ea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SMPS</a:t>
                      </a:r>
                      <a:endParaRPr lang="en-GB" sz="1200" dirty="0">
                        <a:latin typeface="+mn-lt"/>
                        <a:ea typeface="Times New Roman"/>
                      </a:endParaRPr>
                    </a:p>
                  </a:txBody>
                  <a:tcPr marL="28575" marR="28575" marT="28575" marB="28575"/>
                </a:tc>
              </a:tr>
              <a:tr h="2588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Mercury (elemental) in air</a:t>
                      </a:r>
                      <a:endParaRPr lang="en-GB" sz="1200">
                        <a:latin typeface="+mn-lt"/>
                        <a:ea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CVAF</a:t>
                      </a:r>
                      <a:endParaRPr lang="en-GB" sz="1200" dirty="0">
                        <a:latin typeface="+mn-lt"/>
                        <a:ea typeface="Times New Roman"/>
                      </a:endParaRPr>
                    </a:p>
                  </a:txBody>
                  <a:tcPr marL="28575" marR="28575" marT="28575" marB="28575"/>
                </a:tc>
              </a:tr>
              <a:tr h="2588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Mercury (speciated) in air</a:t>
                      </a:r>
                      <a:endParaRPr lang="en-GB" sz="1200">
                        <a:latin typeface="+mn-lt"/>
                        <a:ea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CVAF </a:t>
                      </a:r>
                      <a:endParaRPr lang="en-GB" sz="1200" dirty="0">
                        <a:latin typeface="+mn-lt"/>
                        <a:ea typeface="Times New Roman"/>
                      </a:endParaRPr>
                    </a:p>
                  </a:txBody>
                  <a:tcPr marL="28575" marR="28575" marT="28575" marB="28575"/>
                </a:tc>
              </a:tr>
              <a:tr h="2588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Mercury (precipitation)</a:t>
                      </a:r>
                      <a:endParaRPr lang="en-GB" sz="1200">
                        <a:latin typeface="+mn-lt"/>
                        <a:ea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CVAF</a:t>
                      </a:r>
                      <a:endParaRPr lang="en-GB" sz="1200" dirty="0">
                        <a:latin typeface="+mn-lt"/>
                        <a:ea typeface="Times New Roman"/>
                      </a:endParaRPr>
                    </a:p>
                  </a:txBody>
                  <a:tcPr marL="28575" marR="28575" marT="28575" marB="28575"/>
                </a:tc>
              </a:tr>
              <a:tr h="2588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Heavy metals PM10 (air)</a:t>
                      </a:r>
                      <a:endParaRPr lang="en-GB" sz="1200">
                        <a:latin typeface="+mn-lt"/>
                        <a:ea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ICP-MS</a:t>
                      </a:r>
                      <a:endParaRPr lang="en-GB" sz="1200" dirty="0">
                        <a:latin typeface="+mn-lt"/>
                        <a:ea typeface="Times New Roman"/>
                      </a:endParaRPr>
                    </a:p>
                  </a:txBody>
                  <a:tcPr marL="28575" marR="28575" marT="28575" marB="28575"/>
                </a:tc>
              </a:tr>
              <a:tr h="2588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Heavy metals (precip’n)</a:t>
                      </a:r>
                      <a:endParaRPr lang="en-GB" sz="1200">
                        <a:latin typeface="+mn-lt"/>
                        <a:ea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ICP-MS</a:t>
                      </a:r>
                      <a:endParaRPr lang="en-GB" sz="1200" dirty="0">
                        <a:latin typeface="+mn-lt"/>
                        <a:ea typeface="Times New Roman"/>
                      </a:endParaRPr>
                    </a:p>
                  </a:txBody>
                  <a:tcPr marL="28575" marR="28575" marT="28575" marB="28575"/>
                </a:tc>
              </a:tr>
              <a:tr h="2588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Ozone, </a:t>
                      </a:r>
                      <a:r>
                        <a:rPr lang="en-GB" sz="12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NOx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, SO</a:t>
                      </a:r>
                      <a:r>
                        <a:rPr lang="en-GB" sz="1200" baseline="-25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 fluxes</a:t>
                      </a:r>
                      <a:endParaRPr lang="en-GB" sz="1200" dirty="0">
                        <a:latin typeface="+mn-lt"/>
                        <a:ea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Automated analyzers</a:t>
                      </a:r>
                      <a:endParaRPr lang="en-GB" sz="1200" dirty="0">
                        <a:latin typeface="+mn-lt"/>
                        <a:ea typeface="Times New Roman"/>
                      </a:endParaRPr>
                    </a:p>
                  </a:txBody>
                  <a:tcPr marL="28575" marR="28575" marT="28575" marB="28575"/>
                </a:tc>
              </a:tr>
              <a:tr h="2588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Trace gas fluxes</a:t>
                      </a:r>
                      <a:endParaRPr lang="en-GB" sz="1200">
                        <a:latin typeface="+mn-lt"/>
                        <a:ea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CoTAG</a:t>
                      </a:r>
                      <a:endParaRPr lang="en-GB" sz="1200" dirty="0">
                        <a:latin typeface="+mn-lt"/>
                        <a:ea typeface="Times New Roman"/>
                      </a:endParaRPr>
                    </a:p>
                  </a:txBody>
                  <a:tcPr marL="28575" marR="28575" marT="28575" marB="28575"/>
                </a:tc>
              </a:tr>
              <a:tr h="2588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ECOC (weekly)</a:t>
                      </a:r>
                      <a:endParaRPr lang="en-GB" sz="1200" dirty="0">
                        <a:latin typeface="+mn-lt"/>
                        <a:ea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Filter</a:t>
                      </a:r>
                      <a:endParaRPr lang="en-GB" sz="1200" dirty="0">
                        <a:latin typeface="+mn-lt"/>
                        <a:ea typeface="Times New Roman"/>
                      </a:endParaRPr>
                    </a:p>
                  </a:txBody>
                  <a:tcPr marL="28575" marR="28575" marT="28575" marB="28575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51520" y="6237312"/>
            <a:ext cx="23112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/>
              <a:t>Auchencorth</a:t>
            </a:r>
            <a:r>
              <a:rPr lang="en-GB" dirty="0" smtClean="0"/>
              <a:t>, Scotland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b="1" dirty="0" smtClean="0"/>
              <a:t>Global NH</a:t>
            </a:r>
            <a:r>
              <a:rPr lang="en-GB" b="1" baseline="-25000" dirty="0" smtClean="0"/>
              <a:t>3</a:t>
            </a:r>
            <a:r>
              <a:rPr lang="en-GB" b="1" dirty="0" smtClean="0"/>
              <a:t> emissions</a:t>
            </a:r>
            <a:endParaRPr lang="en-GB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20000"/>
            <a:ext cx="6398362" cy="52036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934670"/>
            <a:ext cx="9144000" cy="923330"/>
          </a:xfrm>
          <a:prstGeom prst="rect">
            <a:avLst/>
          </a:prstGeom>
          <a:solidFill>
            <a:srgbClr val="2CEA22"/>
          </a:solidFill>
        </p:spPr>
        <p:txBody>
          <a:bodyPr wrap="square">
            <a:spAutoFit/>
          </a:bodyPr>
          <a:lstStyle/>
          <a:p>
            <a:r>
              <a:rPr lang="en-GB" dirty="0" smtClean="0"/>
              <a:t>Spatial variability in global ammonia emissions based on JRC/PBL (livestock, fertilizers, biomass burning, fuel consumption) and Riddick </a:t>
            </a:r>
            <a:r>
              <a:rPr lang="en-GB" i="1" dirty="0" smtClean="0"/>
              <a:t>et al.</a:t>
            </a:r>
            <a:r>
              <a:rPr lang="en-GB" dirty="0" smtClean="0"/>
              <a:t> (seabirds). Emissions from oceans, humans, pets, natural soils and other wild animals are not mapped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020272" y="2780928"/>
            <a:ext cx="18722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Sutton et al. (2013)  </a:t>
            </a:r>
            <a:r>
              <a:rPr lang="en-GB" sz="1600" i="1" dirty="0" smtClean="0"/>
              <a:t>Philosophical Transactions of the Royal Society (B)</a:t>
            </a:r>
            <a:r>
              <a:rPr lang="en-GB" sz="1600" dirty="0" smtClean="0"/>
              <a:t>, 368 (1621)..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b="1" dirty="0" smtClean="0">
                <a:latin typeface="+mn-lt"/>
              </a:rPr>
              <a:t>AMMONIA: TRENDS IN EMISSION</a:t>
            </a:r>
            <a:endParaRPr lang="en-GB" sz="2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67544" y="5445224"/>
            <a:ext cx="8208912" cy="684803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dirty="0" smtClean="0"/>
              <a:t>Emissions in 2012 represent a decrease of 17 % on the 1998 emissions.</a:t>
            </a:r>
          </a:p>
          <a:p>
            <a:pPr>
              <a:spcAft>
                <a:spcPts val="300"/>
              </a:spcAft>
            </a:pPr>
            <a:r>
              <a:rPr lang="en-GB" dirty="0" smtClean="0">
                <a:cs typeface="Arial" pitchFamily="34" charset="0"/>
              </a:rPr>
              <a:t>Primary source of NH</a:t>
            </a:r>
            <a:r>
              <a:rPr lang="en-GB" baseline="-25000" dirty="0" smtClean="0">
                <a:cs typeface="Arial" pitchFamily="34" charset="0"/>
              </a:rPr>
              <a:t>3</a:t>
            </a:r>
            <a:r>
              <a:rPr lang="en-GB" dirty="0" smtClean="0">
                <a:cs typeface="Arial" pitchFamily="34" charset="0"/>
              </a:rPr>
              <a:t> emissions is from agricultural livestock, and in particular cattle.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03648" y="4797152"/>
            <a:ext cx="6480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00FF"/>
                </a:solidFill>
              </a:rPr>
              <a:t>www.defra.gov.uk/statistics/environment/ </a:t>
            </a:r>
          </a:p>
          <a:p>
            <a:r>
              <a:rPr lang="en-GB" sz="1400" i="1" dirty="0" smtClean="0"/>
              <a:t>Defra National Statistics Release: Emissions of air pollutants in the UK, 1970 to 2012</a:t>
            </a:r>
            <a:endParaRPr lang="en-GB" sz="1400" i="1" dirty="0">
              <a:solidFill>
                <a:srgbClr val="0000FF"/>
              </a:solidFill>
            </a:endParaRPr>
          </a:p>
        </p:txBody>
      </p:sp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3" cstate="print"/>
          <a:srcRect l="16309" t="34193" r="27838" b="16646"/>
          <a:stretch>
            <a:fillRect/>
          </a:stretch>
        </p:blipFill>
        <p:spPr bwMode="auto">
          <a:xfrm>
            <a:off x="1187616" y="836712"/>
            <a:ext cx="7150698" cy="393371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cxnSp>
        <p:nvCxnSpPr>
          <p:cNvPr id="41" name="Straight Connector 40"/>
          <p:cNvCxnSpPr/>
          <p:nvPr/>
        </p:nvCxnSpPr>
        <p:spPr>
          <a:xfrm>
            <a:off x="4644000" y="1196752"/>
            <a:ext cx="0" cy="306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392056" y="1223936"/>
            <a:ext cx="0" cy="298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203840" y="2996952"/>
            <a:ext cx="1080120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NAMN:  Sep 1996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716008" y="2996952"/>
            <a:ext cx="226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Period for comparison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1998 - 2012</a:t>
            </a:r>
            <a:endParaRPr lang="en-GB" dirty="0">
              <a:solidFill>
                <a:srgbClr val="0000FF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4644000" y="2924944"/>
            <a:ext cx="223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b="1" dirty="0" smtClean="0"/>
              <a:t>EMEP TIN-TIA data in UK</a:t>
            </a:r>
            <a:endParaRPr lang="en-GB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266" t="7370" r="4407" b="3159"/>
          <a:stretch>
            <a:fillRect/>
          </a:stretch>
        </p:blipFill>
        <p:spPr bwMode="auto">
          <a:xfrm>
            <a:off x="3636000" y="1772816"/>
            <a:ext cx="5393974" cy="30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8000" y="5085184"/>
            <a:ext cx="889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 smtClean="0"/>
              <a:t>EMEP values are means of daily measurements for total </a:t>
            </a:r>
            <a:r>
              <a:rPr lang="en-GB" dirty="0" err="1" smtClean="0"/>
              <a:t>NH</a:t>
            </a:r>
            <a:r>
              <a:rPr lang="en-GB" baseline="-25000" dirty="0" err="1" smtClean="0"/>
              <a:t>x</a:t>
            </a:r>
            <a:r>
              <a:rPr lang="en-GB" dirty="0" smtClean="0"/>
              <a:t> (sum of NH</a:t>
            </a:r>
            <a:r>
              <a:rPr lang="en-GB" baseline="-25000" dirty="0" smtClean="0"/>
              <a:t>3</a:t>
            </a:r>
            <a:r>
              <a:rPr lang="en-GB" dirty="0" smtClean="0"/>
              <a:t> and aerosol NH</a:t>
            </a:r>
            <a:r>
              <a:rPr lang="en-GB" baseline="-25000" dirty="0" smtClean="0"/>
              <a:t>4</a:t>
            </a:r>
            <a:r>
              <a:rPr lang="en-GB" baseline="30000" dirty="0" smtClean="0"/>
              <a:t>+</a:t>
            </a:r>
            <a:r>
              <a:rPr lang="en-GB" dirty="0" smtClean="0"/>
              <a:t> by daily filter pack method) matched to the NAMN sampling periods. The NAMN data (</a:t>
            </a:r>
            <a:r>
              <a:rPr lang="en-GB" dirty="0" err="1" smtClean="0"/>
              <a:t>Eskdalemuir</a:t>
            </a:r>
            <a:r>
              <a:rPr lang="en-GB" dirty="0" smtClean="0"/>
              <a:t>) are for gaseous NH</a:t>
            </a:r>
            <a:r>
              <a:rPr lang="en-GB" baseline="-25000" dirty="0" smtClean="0"/>
              <a:t>3</a:t>
            </a:r>
            <a:r>
              <a:rPr lang="en-GB" dirty="0" smtClean="0"/>
              <a:t>, and for the sum of NH</a:t>
            </a:r>
            <a:r>
              <a:rPr lang="en-GB" baseline="-25000" dirty="0" smtClean="0"/>
              <a:t>3</a:t>
            </a:r>
            <a:r>
              <a:rPr lang="en-GB" dirty="0" smtClean="0"/>
              <a:t> and NH</a:t>
            </a:r>
            <a:r>
              <a:rPr lang="en-GB" baseline="-25000" dirty="0" smtClean="0"/>
              <a:t>4</a:t>
            </a:r>
            <a:r>
              <a:rPr lang="en-GB" baseline="30000" dirty="0" smtClean="0"/>
              <a:t>+</a:t>
            </a:r>
            <a:r>
              <a:rPr lang="en-GB" dirty="0" smtClean="0"/>
              <a:t>. (DELTA method).</a:t>
            </a:r>
          </a:p>
          <a:p>
            <a:pPr algn="just"/>
            <a:endParaRPr lang="en-GB" dirty="0"/>
          </a:p>
        </p:txBody>
      </p:sp>
      <p:pic>
        <p:nvPicPr>
          <p:cNvPr id="8" name="Picture 7" descr="UKEAP_NAMN_2012.jpg"/>
          <p:cNvPicPr>
            <a:picLocks noChangeAspect="1"/>
          </p:cNvPicPr>
          <p:nvPr/>
        </p:nvPicPr>
        <p:blipFill>
          <a:blip r:embed="rId3" cstate="print"/>
          <a:srcRect l="14282" t="5049" r="14282" b="5049"/>
          <a:stretch>
            <a:fillRect/>
          </a:stretch>
        </p:blipFill>
        <p:spPr>
          <a:xfrm>
            <a:off x="108000" y="764704"/>
            <a:ext cx="2183149" cy="3883467"/>
          </a:xfrm>
          <a:prstGeom prst="rect">
            <a:avLst/>
          </a:prstGeom>
        </p:spPr>
      </p:pic>
      <p:pic>
        <p:nvPicPr>
          <p:cNvPr id="11" name="Picture 10" descr="S31 Eskdalemuir_overview_14Dec09.jpg"/>
          <p:cNvPicPr>
            <a:picLocks noChangeAspect="1"/>
          </p:cNvPicPr>
          <p:nvPr/>
        </p:nvPicPr>
        <p:blipFill>
          <a:blip r:embed="rId4" cstate="print"/>
          <a:srcRect t="20721"/>
          <a:stretch>
            <a:fillRect/>
          </a:stretch>
        </p:blipFill>
        <p:spPr>
          <a:xfrm>
            <a:off x="251520" y="2924944"/>
            <a:ext cx="3243072" cy="192830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1206000" y="2520000"/>
            <a:ext cx="360040" cy="21602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76000" y="2276872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latin typeface="Arial" pitchFamily="34" charset="0"/>
                <a:cs typeface="Arial" pitchFamily="34" charset="0"/>
              </a:rPr>
              <a:t>Eskdalemuir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7416" y="764704"/>
            <a:ext cx="525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Comparison of </a:t>
            </a:r>
            <a:r>
              <a:rPr lang="en-GB" sz="2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en-GB" sz="2400" b="1" baseline="-25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GB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concentrations at </a:t>
            </a:r>
            <a:r>
              <a:rPr lang="en-GB" sz="2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Eskdalemuir</a:t>
            </a:r>
            <a:r>
              <a:rPr lang="en-GB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EMEP station </a:t>
            </a:r>
          </a:p>
          <a:p>
            <a:endParaRPr lang="en-GB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H_PowerPoint_MasterSlides_Essentials_June20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s_white-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les_green-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tles_white-g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ntent_Solid banner_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ntent_Solid banner_g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CEH_PowerPoint_MasterSlides_Essentials_June2012</Template>
  <TotalTime>4004</TotalTime>
  <Words>1346</Words>
  <Application>Microsoft Office PowerPoint</Application>
  <PresentationFormat>On-screen Show (4:3)</PresentationFormat>
  <Paragraphs>213</Paragraphs>
  <Slides>19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CEH_PowerPoint_MasterSlides_Essentials_June2012</vt:lpstr>
      <vt:lpstr>Titles_white-blue</vt:lpstr>
      <vt:lpstr>Titles_green-white</vt:lpstr>
      <vt:lpstr>Titles_white-green</vt:lpstr>
      <vt:lpstr>Content_Solid banner_blue</vt:lpstr>
      <vt:lpstr>Content_Solid banner_green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NERC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JNCape</dc:creator>
  <cp:lastModifiedBy>Administrator</cp:lastModifiedBy>
  <cp:revision>798</cp:revision>
  <dcterms:created xsi:type="dcterms:W3CDTF">2012-08-21T07:45:49Z</dcterms:created>
  <dcterms:modified xsi:type="dcterms:W3CDTF">2015-05-07T06:18:17Z</dcterms:modified>
</cp:coreProperties>
</file>